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6" r:id="rId5"/>
    <p:sldId id="257" r:id="rId6"/>
    <p:sldId id="275" r:id="rId7"/>
    <p:sldId id="258" r:id="rId8"/>
    <p:sldId id="271" r:id="rId9"/>
    <p:sldId id="278" r:id="rId10"/>
    <p:sldId id="274" r:id="rId11"/>
    <p:sldId id="276" r:id="rId12"/>
    <p:sldId id="277" r:id="rId13"/>
    <p:sldId id="272" r:id="rId14"/>
    <p:sldId id="273" r:id="rId15"/>
    <p:sldId id="259" r:id="rId16"/>
    <p:sldId id="260" r:id="rId17"/>
    <p:sldId id="261" r:id="rId18"/>
    <p:sldId id="262" r:id="rId19"/>
    <p:sldId id="263" r:id="rId20"/>
    <p:sldId id="264" r:id="rId21"/>
    <p:sldId id="269" r:id="rId22"/>
    <p:sldId id="270"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1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Off val="11862"/>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9.tif"/><Relationship Id="rId13" Type="http://schemas.openxmlformats.org/officeDocument/2006/relationships/image" Target="../media/image14.tif"/><Relationship Id="rId3" Type="http://schemas.openxmlformats.org/officeDocument/2006/relationships/image" Target="../media/image4.tif"/><Relationship Id="rId7" Type="http://schemas.openxmlformats.org/officeDocument/2006/relationships/image" Target="../media/image8.tif"/><Relationship Id="rId12" Type="http://schemas.openxmlformats.org/officeDocument/2006/relationships/image" Target="../media/image13.tif"/><Relationship Id="rId2" Type="http://schemas.openxmlformats.org/officeDocument/2006/relationships/image" Target="../media/image3.tif"/><Relationship Id="rId1" Type="http://schemas.openxmlformats.org/officeDocument/2006/relationships/slideLayout" Target="../slideLayouts/slideLayout1.xml"/><Relationship Id="rId6" Type="http://schemas.openxmlformats.org/officeDocument/2006/relationships/image" Target="../media/image7.tif"/><Relationship Id="rId11" Type="http://schemas.openxmlformats.org/officeDocument/2006/relationships/image" Target="../media/image12.tif"/><Relationship Id="rId5" Type="http://schemas.openxmlformats.org/officeDocument/2006/relationships/image" Target="../media/image6.tif"/><Relationship Id="rId15" Type="http://schemas.openxmlformats.org/officeDocument/2006/relationships/image" Target="../media/image16.tif"/><Relationship Id="rId10" Type="http://schemas.openxmlformats.org/officeDocument/2006/relationships/image" Target="../media/image11.tif"/><Relationship Id="rId4" Type="http://schemas.openxmlformats.org/officeDocument/2006/relationships/image" Target="../media/image5.tif"/><Relationship Id="rId9" Type="http://schemas.openxmlformats.org/officeDocument/2006/relationships/image" Target="../media/image10.tif"/><Relationship Id="rId14" Type="http://schemas.openxmlformats.org/officeDocument/2006/relationships/image" Target="../media/image15.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dictionary.cambridge.org/dictionary/english/represent" TargetMode="External"/><Relationship Id="rId3" Type="http://schemas.openxmlformats.org/officeDocument/2006/relationships/hyperlink" Target="https://dictionary.cambridge.org/dictionary/english/vowel" TargetMode="External"/><Relationship Id="rId7" Type="http://schemas.openxmlformats.org/officeDocument/2006/relationships/hyperlink" Target="https://dictionary.cambridge.org/dictionary/english/symbol" TargetMode="External"/><Relationship Id="rId2" Type="http://schemas.openxmlformats.org/officeDocument/2006/relationships/hyperlink" Target="https://dictionary.cambridge.org/dictionary/english/weak" TargetMode="External"/><Relationship Id="rId1" Type="http://schemas.openxmlformats.org/officeDocument/2006/relationships/slideLayout" Target="../slideLayouts/slideLayout1.xml"/><Relationship Id="rId6" Type="http://schemas.openxmlformats.org/officeDocument/2006/relationships/hyperlink" Target="https://dictionary.cambridge.org/dictionary/english/emphasize" TargetMode="External"/><Relationship Id="rId5" Type="http://schemas.openxmlformats.org/officeDocument/2006/relationships/hyperlink" Target="https://dictionary.cambridge.org/dictionary/english/syllable" TargetMode="External"/><Relationship Id="rId4" Type="http://schemas.openxmlformats.org/officeDocument/2006/relationships/hyperlink" Target="https://dictionary.cambridge.org/dictionary/english/soun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honics"/>
          <p:cNvSpPr txBox="1">
            <a:spLocks noGrp="1"/>
          </p:cNvSpPr>
          <p:nvPr>
            <p:ph type="title" idx="4294967295"/>
          </p:nvPr>
        </p:nvSpPr>
        <p:spPr>
          <a:xfrm>
            <a:off x="685800" y="2422525"/>
            <a:ext cx="7772400" cy="1463675"/>
          </a:xfrm>
          <a:prstGeom prst="rect">
            <a:avLst/>
          </a:prstGeom>
        </p:spPr>
        <p:txBody>
          <a:bodyPr>
            <a:normAutofit fontScale="90000"/>
          </a:bodyPr>
          <a:lstStyle>
            <a:lvl1pPr>
              <a:defRPr sz="5400">
                <a:latin typeface="Helvetica Neue"/>
                <a:ea typeface="Helvetica Neue"/>
                <a:cs typeface="Helvetica Neue"/>
                <a:sym typeface="Helvetica Neue"/>
              </a:defRPr>
            </a:lvl1pPr>
          </a:lstStyle>
          <a:p>
            <a:r>
              <a:rPr dirty="0">
                <a:latin typeface="Grandview "/>
              </a:rPr>
              <a:t>Phonics</a:t>
            </a:r>
            <a:r>
              <a:rPr lang="en-GB" dirty="0">
                <a:latin typeface="Grandview "/>
              </a:rPr>
              <a:t> and Early Reading</a:t>
            </a:r>
            <a:endParaRPr dirty="0">
              <a:latin typeface="Grandview "/>
            </a:endParaRPr>
          </a:p>
        </p:txBody>
      </p:sp>
      <p:sp>
        <p:nvSpPr>
          <p:cNvPr id="21" name="Welcome to phonics for parents"/>
          <p:cNvSpPr txBox="1">
            <a:spLocks noGrp="1"/>
          </p:cNvSpPr>
          <p:nvPr>
            <p:ph type="body" sz="quarter" idx="4294967295"/>
          </p:nvPr>
        </p:nvSpPr>
        <p:spPr>
          <a:xfrm>
            <a:off x="1371600" y="3886200"/>
            <a:ext cx="6400800" cy="1752600"/>
          </a:xfrm>
          <a:prstGeom prst="rect">
            <a:avLst/>
          </a:prstGeom>
        </p:spPr>
        <p:txBody>
          <a:bodyPr>
            <a:normAutofit/>
          </a:bodyPr>
          <a:lstStyle>
            <a:lvl1pPr marL="0" indent="0" algn="ctr">
              <a:spcBef>
                <a:spcPts val="1100"/>
              </a:spcBef>
              <a:buSzTx/>
              <a:buNone/>
              <a:defRPr sz="4800">
                <a:solidFill>
                  <a:srgbClr val="000090"/>
                </a:solidFill>
                <a:latin typeface="Helvetica Neue"/>
                <a:ea typeface="Helvetica Neue"/>
                <a:cs typeface="Helvetica Neue"/>
                <a:sym typeface="Helvetica Neue"/>
              </a:defRPr>
            </a:lvl1pPr>
          </a:lstStyle>
          <a:p>
            <a:r>
              <a:rPr dirty="0">
                <a:latin typeface="Grandview" panose="020B0502040204020203" pitchFamily="34" charset="0"/>
              </a:rPr>
              <a:t>Welcome</a:t>
            </a:r>
            <a:r>
              <a:rPr lang="en-GB" dirty="0">
                <a:latin typeface="Grandview" panose="020B0502040204020203" pitchFamily="34" charset="0"/>
              </a:rPr>
              <a:t>!</a:t>
            </a:r>
            <a:endParaRPr dirty="0">
              <a:latin typeface="Grandview" panose="020B0502040204020203" pitchFamily="34" charset="0"/>
            </a:endParaRPr>
          </a:p>
        </p:txBody>
      </p:sp>
      <p:pic>
        <p:nvPicPr>
          <p:cNvPr id="22" name="image.png" descr="image.png"/>
          <p:cNvPicPr>
            <a:picLocks noChangeAspect="1"/>
          </p:cNvPicPr>
          <p:nvPr/>
        </p:nvPicPr>
        <p:blipFill>
          <a:blip r:embed="rId2"/>
          <a:stretch>
            <a:fillRect/>
          </a:stretch>
        </p:blipFill>
        <p:spPr>
          <a:xfrm>
            <a:off x="522514" y="337911"/>
            <a:ext cx="2222500" cy="23241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honics"/>
          <p:cNvSpPr txBox="1">
            <a:spLocks noGrp="1"/>
          </p:cNvSpPr>
          <p:nvPr>
            <p:ph type="title" idx="4294967295"/>
          </p:nvPr>
        </p:nvSpPr>
        <p:spPr>
          <a:xfrm>
            <a:off x="457200" y="274637"/>
            <a:ext cx="8229600" cy="1143001"/>
          </a:xfrm>
          <a:prstGeom prst="rect">
            <a:avLst/>
          </a:prstGeom>
        </p:spPr>
        <p:txBody>
          <a:bodyPr>
            <a:normAutofit fontScale="90000"/>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Handwriting and letter formation</a:t>
            </a:r>
            <a:endParaRPr dirty="0">
              <a:latin typeface="Grandview" panose="020B0502040204020203" pitchFamily="34" charset="0"/>
            </a:endParaRPr>
          </a:p>
        </p:txBody>
      </p:sp>
      <p:sp>
        <p:nvSpPr>
          <p:cNvPr id="28" name="Phonics is one method we use to teach children to read and write…"/>
          <p:cNvSpPr txBox="1">
            <a:spLocks noGrp="1"/>
          </p:cNvSpPr>
          <p:nvPr>
            <p:ph type="body" idx="4294967295"/>
          </p:nvPr>
        </p:nvSpPr>
        <p:spPr>
          <a:xfrm>
            <a:off x="457200" y="1600200"/>
            <a:ext cx="8229600" cy="4525963"/>
          </a:xfrm>
          <a:prstGeom prst="rect">
            <a:avLst/>
          </a:prstGeom>
        </p:spPr>
        <p:txBody>
          <a:bodyPr lIns="45719" tIns="45720" rIns="45719" bIns="45720" anchor="t">
            <a:normAutofit/>
          </a:bodyPr>
          <a:lstStyle/>
          <a:p>
            <a:pPr marL="0" indent="0">
              <a:buNone/>
              <a:defRPr>
                <a:latin typeface="Helvetica Neue"/>
                <a:ea typeface="Helvetica Neue"/>
                <a:cs typeface="Helvetica Neue"/>
                <a:sym typeface="Helvetica Neue"/>
              </a:defRPr>
            </a:pPr>
            <a:r>
              <a:rPr lang="en-GB" dirty="0">
                <a:latin typeface="Grandview" panose="020B0502040204020203" pitchFamily="34" charset="0"/>
              </a:rPr>
              <a:t>We teach letter formation within our phonics lessons and in discrete handwriting lessons.</a:t>
            </a:r>
          </a:p>
          <a:p>
            <a:pPr marL="0" indent="0">
              <a:buNone/>
              <a:defRPr>
                <a:latin typeface="Helvetica Neue"/>
                <a:ea typeface="Helvetica Neue"/>
                <a:cs typeface="Helvetica Neue"/>
                <a:sym typeface="Helvetica Neue"/>
              </a:defRPr>
            </a:pPr>
            <a:r>
              <a:rPr lang="en-GB" dirty="0">
                <a:latin typeface="Grandview" panose="020B0502040204020203" pitchFamily="34" charset="0"/>
              </a:rPr>
              <a:t>Children are taught a patter to go alongside the letters they are forming.</a:t>
            </a:r>
          </a:p>
          <a:p>
            <a:pPr marL="0" indent="0">
              <a:buNone/>
              <a:defRPr>
                <a:latin typeface="Helvetica Neue"/>
                <a:ea typeface="Helvetica Neue"/>
                <a:cs typeface="Helvetica Neue"/>
                <a:sym typeface="Helvetica Neue"/>
              </a:defRPr>
            </a:pPr>
            <a:r>
              <a:rPr lang="en-GB" dirty="0">
                <a:latin typeface="Grandview" panose="020B0502040204020203" pitchFamily="34" charset="0"/>
              </a:rPr>
              <a:t>They are taught to hold a pencil correctly.</a:t>
            </a:r>
          </a:p>
          <a:p>
            <a:pPr marL="0" indent="0">
              <a:buNone/>
              <a:defRPr>
                <a:latin typeface="Helvetica Neue"/>
                <a:ea typeface="Helvetica Neue"/>
                <a:cs typeface="Helvetica Neue"/>
                <a:sym typeface="Helvetica Neue"/>
              </a:defRPr>
            </a:pPr>
            <a:r>
              <a:rPr lang="en-GB" dirty="0">
                <a:latin typeface="Grandview" panose="020B0502040204020203" pitchFamily="34" charset="0"/>
              </a:rPr>
              <a:t>We practise both gross motor and fine motor skills to prepare for handwriting.</a:t>
            </a:r>
            <a:endParaRPr dirty="0">
              <a:latin typeface="Grandview" panose="020B0502040204020203" pitchFamily="34" charset="0"/>
            </a:endParaRPr>
          </a:p>
        </p:txBody>
      </p:sp>
    </p:spTree>
    <p:extLst>
      <p:ext uri="{BB962C8B-B14F-4D97-AF65-F5344CB8AC3E}">
        <p14:creationId xmlns:p14="http://schemas.microsoft.com/office/powerpoint/2010/main" val="36832968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honics"/>
          <p:cNvSpPr txBox="1">
            <a:spLocks noGrp="1"/>
          </p:cNvSpPr>
          <p:nvPr>
            <p:ph type="title" idx="4294967295"/>
          </p:nvPr>
        </p:nvSpPr>
        <p:spPr>
          <a:xfrm>
            <a:off x="457200" y="274637"/>
            <a:ext cx="8229600" cy="1143001"/>
          </a:xfrm>
          <a:prstGeom prst="rect">
            <a:avLst/>
          </a:prstGeom>
        </p:spPr>
        <p:txBody>
          <a:bodyPr>
            <a:normAutofit fontScale="90000"/>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Handwriting and letter formation</a:t>
            </a:r>
            <a:endParaRPr dirty="0">
              <a:latin typeface="Grandview" panose="020B0502040204020203" pitchFamily="34" charset="0"/>
            </a:endParaRPr>
          </a:p>
        </p:txBody>
      </p:sp>
      <p:sp>
        <p:nvSpPr>
          <p:cNvPr id="28" name="Phonics is one method we use to teach children to read and write…"/>
          <p:cNvSpPr txBox="1">
            <a:spLocks noGrp="1"/>
          </p:cNvSpPr>
          <p:nvPr>
            <p:ph type="body" idx="4294967295"/>
          </p:nvPr>
        </p:nvSpPr>
        <p:spPr>
          <a:xfrm>
            <a:off x="457200" y="1600200"/>
            <a:ext cx="8229600" cy="4525963"/>
          </a:xfrm>
          <a:prstGeom prst="rect">
            <a:avLst/>
          </a:prstGeom>
        </p:spPr>
        <p:txBody>
          <a:bodyPr lIns="45719" tIns="45720" rIns="45719" bIns="45720" anchor="t">
            <a:normAutofit fontScale="92500" lnSpcReduction="10000"/>
          </a:bodyPr>
          <a:lstStyle/>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r>
              <a:rPr lang="en-GB" dirty="0">
                <a:latin typeface="Grandview" panose="020B0502040204020203" pitchFamily="34" charset="0"/>
              </a:rPr>
              <a:t>Children need to form letters correctly every time they write. Unlearning incorrect letter formation is very difficult to do!</a:t>
            </a:r>
            <a:endParaRPr dirty="0">
              <a:latin typeface="Grandview" panose="020B0502040204020203" pitchFamily="34" charset="0"/>
            </a:endParaRPr>
          </a:p>
        </p:txBody>
      </p:sp>
      <p:pic>
        <p:nvPicPr>
          <p:cNvPr id="3" name="Picture 2">
            <a:extLst>
              <a:ext uri="{FF2B5EF4-FFF2-40B4-BE49-F238E27FC236}">
                <a16:creationId xmlns:a16="http://schemas.microsoft.com/office/drawing/2014/main" id="{657FD456-32CD-7C02-AF5A-5F4E4760F011}"/>
              </a:ext>
            </a:extLst>
          </p:cNvPr>
          <p:cNvPicPr>
            <a:picLocks noChangeAspect="1"/>
          </p:cNvPicPr>
          <p:nvPr/>
        </p:nvPicPr>
        <p:blipFill>
          <a:blip r:embed="rId2"/>
          <a:stretch>
            <a:fillRect/>
          </a:stretch>
        </p:blipFill>
        <p:spPr>
          <a:xfrm>
            <a:off x="1354334" y="1812759"/>
            <a:ext cx="6435332" cy="2523874"/>
          </a:xfrm>
          <a:prstGeom prst="rect">
            <a:avLst/>
          </a:prstGeom>
        </p:spPr>
      </p:pic>
    </p:spTree>
    <p:extLst>
      <p:ext uri="{BB962C8B-B14F-4D97-AF65-F5344CB8AC3E}">
        <p14:creationId xmlns:p14="http://schemas.microsoft.com/office/powerpoint/2010/main" val="41687119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hase 1"/>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
              </a:rPr>
              <a:t>Phase 1</a:t>
            </a:r>
            <a:endParaRPr dirty="0">
              <a:latin typeface="Grandview "/>
            </a:endParaRPr>
          </a:p>
        </p:txBody>
      </p:sp>
      <p:sp>
        <p:nvSpPr>
          <p:cNvPr id="31" name="During phase 1 of Letters and Sounds children build their phonemic awareness through different games…"/>
          <p:cNvSpPr txBox="1">
            <a:spLocks noGrp="1"/>
          </p:cNvSpPr>
          <p:nvPr>
            <p:ph type="body" idx="4294967295"/>
          </p:nvPr>
        </p:nvSpPr>
        <p:spPr>
          <a:xfrm>
            <a:off x="457200" y="1600200"/>
            <a:ext cx="8229600" cy="4525963"/>
          </a:xfrm>
          <a:prstGeom prst="rect">
            <a:avLst/>
          </a:prstGeom>
        </p:spPr>
        <p:txBody>
          <a:bodyPr>
            <a:normAutofit/>
          </a:bodyPr>
          <a:lstStyle/>
          <a:p>
            <a:pPr>
              <a:buChar char="•"/>
              <a:defRPr>
                <a:latin typeface="Helvetica Neue"/>
                <a:ea typeface="Helvetica Neue"/>
                <a:cs typeface="Helvetica Neue"/>
                <a:sym typeface="Helvetica Neue"/>
              </a:defRPr>
            </a:pPr>
            <a:r>
              <a:rPr dirty="0">
                <a:latin typeface="Grandview" panose="020B0502040204020203" pitchFamily="34" charset="0"/>
              </a:rPr>
              <a:t>During phase 1 of </a:t>
            </a:r>
            <a:r>
              <a:rPr lang="en-GB" dirty="0">
                <a:latin typeface="Grandview" panose="020B0502040204020203" pitchFamily="34" charset="0"/>
              </a:rPr>
              <a:t>Unlocking </a:t>
            </a:r>
            <a:r>
              <a:rPr dirty="0">
                <a:latin typeface="Grandview" panose="020B0502040204020203" pitchFamily="34" charset="0"/>
              </a:rPr>
              <a:t>Letters and Sounds children build their phonemic awareness through different games </a:t>
            </a:r>
          </a:p>
          <a:p>
            <a:pPr>
              <a:buChar char="•"/>
              <a:defRPr>
                <a:latin typeface="Helvetica Neue"/>
                <a:ea typeface="Helvetica Neue"/>
                <a:cs typeface="Helvetica Neue"/>
                <a:sym typeface="Helvetica Neue"/>
              </a:defRPr>
            </a:pPr>
            <a:r>
              <a:rPr dirty="0">
                <a:latin typeface="Grandview" panose="020B0502040204020203" pitchFamily="34" charset="0"/>
              </a:rPr>
              <a:t>They </a:t>
            </a:r>
            <a:r>
              <a:rPr dirty="0" err="1">
                <a:latin typeface="Grandview" panose="020B0502040204020203" pitchFamily="34" charset="0"/>
              </a:rPr>
              <a:t>practise</a:t>
            </a:r>
            <a:r>
              <a:rPr dirty="0">
                <a:latin typeface="Grandview" panose="020B0502040204020203" pitchFamily="34" charset="0"/>
              </a:rPr>
              <a:t> listening for sounds in the environment, playing and hearing sounds using musical instruments and taking part in rhyming stories and nursery rhymes.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How you can help"/>
          <p:cNvSpPr txBox="1">
            <a:spLocks noGrp="1"/>
          </p:cNvSpPr>
          <p:nvPr>
            <p:ph type="title" idx="4294967295"/>
          </p:nvPr>
        </p:nvSpPr>
        <p:spPr>
          <a:xfrm>
            <a:off x="457200" y="274637"/>
            <a:ext cx="8229600" cy="1143001"/>
          </a:xfrm>
          <a:prstGeom prst="rect">
            <a:avLst/>
          </a:prstGeom>
        </p:spPr>
        <p:txBody>
          <a:bodyPr>
            <a:normAutofit fontScale="90000"/>
          </a:bodyPr>
          <a:lstStyle/>
          <a:p>
            <a:pPr defTabSz="365760">
              <a:defRPr sz="3520">
                <a:latin typeface="Helvetica Neue"/>
                <a:ea typeface="Helvetica Neue"/>
                <a:cs typeface="Helvetica Neue"/>
                <a:sym typeface="Helvetica Neue"/>
              </a:defRPr>
            </a:pPr>
            <a:r>
              <a:rPr lang="en-GB" dirty="0">
                <a:latin typeface="Grandview "/>
              </a:rPr>
              <a:t>How you can help</a:t>
            </a:r>
            <a:br>
              <a:rPr dirty="0"/>
            </a:br>
            <a:endParaRPr dirty="0"/>
          </a:p>
        </p:txBody>
      </p:sp>
      <p:sp>
        <p:nvSpPr>
          <p:cNvPr id="34" name="Read lots of stories including rhyming ones to your child…"/>
          <p:cNvSpPr txBox="1">
            <a:spLocks noGrp="1"/>
          </p:cNvSpPr>
          <p:nvPr>
            <p:ph type="body" idx="4294967295"/>
          </p:nvPr>
        </p:nvSpPr>
        <p:spPr>
          <a:xfrm>
            <a:off x="457200" y="1600200"/>
            <a:ext cx="8229600" cy="4525963"/>
          </a:xfrm>
          <a:prstGeom prst="rect">
            <a:avLst/>
          </a:prstGeom>
        </p:spPr>
        <p:txBody>
          <a:bodyPr>
            <a:normAutofit/>
          </a:bodyPr>
          <a:lstStyle/>
          <a:p>
            <a:pPr>
              <a:buChar char="•"/>
              <a:defRPr>
                <a:latin typeface="Helvetica Neue"/>
                <a:ea typeface="Helvetica Neue"/>
                <a:cs typeface="Helvetica Neue"/>
                <a:sym typeface="Helvetica Neue"/>
              </a:defRPr>
            </a:pPr>
            <a:r>
              <a:rPr dirty="0">
                <a:latin typeface="Grandview" panose="020B0502040204020203" pitchFamily="34" charset="0"/>
              </a:rPr>
              <a:t>Read lots of stories including rhyming ones to your child</a:t>
            </a:r>
          </a:p>
          <a:p>
            <a:pPr>
              <a:buChar char="•"/>
              <a:defRPr>
                <a:latin typeface="Helvetica Neue"/>
                <a:ea typeface="Helvetica Neue"/>
                <a:cs typeface="Helvetica Neue"/>
                <a:sym typeface="Helvetica Neue"/>
              </a:defRPr>
            </a:pPr>
            <a:r>
              <a:rPr dirty="0">
                <a:latin typeface="Grandview" panose="020B0502040204020203" pitchFamily="34" charset="0"/>
              </a:rPr>
              <a:t>Sing nursery rhymes with your child</a:t>
            </a:r>
          </a:p>
          <a:p>
            <a:pPr>
              <a:buChar char="•"/>
              <a:defRPr>
                <a:latin typeface="Helvetica Neue"/>
                <a:ea typeface="Helvetica Neue"/>
                <a:cs typeface="Helvetica Neue"/>
                <a:sym typeface="Helvetica Neue"/>
              </a:defRPr>
            </a:pPr>
            <a:r>
              <a:rPr dirty="0">
                <a:latin typeface="Grandview" panose="020B0502040204020203" pitchFamily="34" charset="0"/>
              </a:rPr>
              <a:t>Clap rhythms and ask your child to copy them</a:t>
            </a:r>
          </a:p>
          <a:p>
            <a:pPr>
              <a:buChar char="•"/>
              <a:defRPr>
                <a:latin typeface="Helvetica Neue"/>
                <a:ea typeface="Helvetica Neue"/>
                <a:cs typeface="Helvetica Neue"/>
                <a:sym typeface="Helvetica Neue"/>
              </a:defRPr>
            </a:pPr>
            <a:r>
              <a:rPr dirty="0">
                <a:latin typeface="Grandview" panose="020B0502040204020203" pitchFamily="34" charset="0"/>
              </a:rPr>
              <a:t>Play with words – make up silly rhymes together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hyming books to share with your child"/>
          <p:cNvSpPr txBox="1"/>
          <p:nvPr/>
        </p:nvSpPr>
        <p:spPr>
          <a:xfrm>
            <a:off x="1587594" y="398779"/>
            <a:ext cx="596881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Rhyming books to share with your child</a:t>
            </a:r>
          </a:p>
        </p:txBody>
      </p:sp>
      <p:sp>
        <p:nvSpPr>
          <p:cNvPr id="37" name="Text"/>
          <p:cNvSpPr txBox="1"/>
          <p:nvPr/>
        </p:nvSpPr>
        <p:spPr>
          <a:xfrm>
            <a:off x="750733" y="2226029"/>
            <a:ext cx="682934" cy="447041"/>
          </a:xfrm>
          <a:prstGeom prst="rect">
            <a:avLst/>
          </a:prstGeom>
          <a:ln w="12700">
            <a:miter lim="400000"/>
          </a:ln>
        </p:spPr>
        <p:txBody>
          <a:bodyPr wrap="none" lIns="45719" rIns="45719">
            <a:spAutoFit/>
          </a:bodyPr>
          <a:lstStyle/>
          <a:p>
            <a:endParaRPr/>
          </a:p>
        </p:txBody>
      </p:sp>
      <p:pic>
        <p:nvPicPr>
          <p:cNvPr id="38" name="Image" descr="Image"/>
          <p:cNvPicPr>
            <a:picLocks noChangeAspect="1"/>
          </p:cNvPicPr>
          <p:nvPr/>
        </p:nvPicPr>
        <p:blipFill>
          <a:blip r:embed="rId2"/>
          <a:stretch>
            <a:fillRect/>
          </a:stretch>
        </p:blipFill>
        <p:spPr>
          <a:xfrm>
            <a:off x="461898" y="3975345"/>
            <a:ext cx="1668726" cy="2146271"/>
          </a:xfrm>
          <a:prstGeom prst="rect">
            <a:avLst/>
          </a:prstGeom>
          <a:ln w="12700">
            <a:miter lim="400000"/>
          </a:ln>
        </p:spPr>
      </p:pic>
      <p:pic>
        <p:nvPicPr>
          <p:cNvPr id="39" name="Image" descr="Image"/>
          <p:cNvPicPr>
            <a:picLocks noChangeAspect="1"/>
          </p:cNvPicPr>
          <p:nvPr/>
        </p:nvPicPr>
        <p:blipFill>
          <a:blip r:embed="rId3"/>
          <a:stretch>
            <a:fillRect/>
          </a:stretch>
        </p:blipFill>
        <p:spPr>
          <a:xfrm>
            <a:off x="4358795" y="2963416"/>
            <a:ext cx="1350930" cy="1702100"/>
          </a:xfrm>
          <a:prstGeom prst="rect">
            <a:avLst/>
          </a:prstGeom>
          <a:ln w="12700">
            <a:miter lim="400000"/>
          </a:ln>
        </p:spPr>
      </p:pic>
      <p:pic>
        <p:nvPicPr>
          <p:cNvPr id="40" name="Image" descr="Image"/>
          <p:cNvPicPr>
            <a:picLocks noChangeAspect="1"/>
          </p:cNvPicPr>
          <p:nvPr/>
        </p:nvPicPr>
        <p:blipFill>
          <a:blip r:embed="rId4"/>
          <a:stretch>
            <a:fillRect/>
          </a:stretch>
        </p:blipFill>
        <p:spPr>
          <a:xfrm>
            <a:off x="7018387" y="1301368"/>
            <a:ext cx="1668725" cy="1702100"/>
          </a:xfrm>
          <a:prstGeom prst="rect">
            <a:avLst/>
          </a:prstGeom>
          <a:ln w="12700">
            <a:miter lim="400000"/>
          </a:ln>
        </p:spPr>
      </p:pic>
      <p:pic>
        <p:nvPicPr>
          <p:cNvPr id="41" name="Image" descr="Image"/>
          <p:cNvPicPr>
            <a:picLocks noChangeAspect="1"/>
          </p:cNvPicPr>
          <p:nvPr/>
        </p:nvPicPr>
        <p:blipFill>
          <a:blip r:embed="rId5"/>
          <a:stretch>
            <a:fillRect/>
          </a:stretch>
        </p:blipFill>
        <p:spPr>
          <a:xfrm>
            <a:off x="7462887" y="4295863"/>
            <a:ext cx="1072480" cy="1505235"/>
          </a:xfrm>
          <a:prstGeom prst="rect">
            <a:avLst/>
          </a:prstGeom>
          <a:ln w="12700">
            <a:miter lim="400000"/>
          </a:ln>
        </p:spPr>
      </p:pic>
      <p:pic>
        <p:nvPicPr>
          <p:cNvPr id="42" name="Image" descr="Image"/>
          <p:cNvPicPr>
            <a:picLocks noChangeAspect="1"/>
          </p:cNvPicPr>
          <p:nvPr/>
        </p:nvPicPr>
        <p:blipFill>
          <a:blip r:embed="rId6"/>
          <a:stretch>
            <a:fillRect/>
          </a:stretch>
        </p:blipFill>
        <p:spPr>
          <a:xfrm>
            <a:off x="2622301" y="2963416"/>
            <a:ext cx="1244601" cy="1206501"/>
          </a:xfrm>
          <a:prstGeom prst="rect">
            <a:avLst/>
          </a:prstGeom>
          <a:ln w="12700">
            <a:miter lim="400000"/>
          </a:ln>
        </p:spPr>
      </p:pic>
      <p:pic>
        <p:nvPicPr>
          <p:cNvPr id="43" name="Image" descr="Image"/>
          <p:cNvPicPr>
            <a:picLocks noChangeAspect="1"/>
          </p:cNvPicPr>
          <p:nvPr/>
        </p:nvPicPr>
        <p:blipFill>
          <a:blip r:embed="rId7"/>
          <a:stretch>
            <a:fillRect/>
          </a:stretch>
        </p:blipFill>
        <p:spPr>
          <a:xfrm>
            <a:off x="3949700" y="1301368"/>
            <a:ext cx="1244600" cy="1206501"/>
          </a:xfrm>
          <a:prstGeom prst="rect">
            <a:avLst/>
          </a:prstGeom>
          <a:ln w="12700">
            <a:miter lim="400000"/>
          </a:ln>
        </p:spPr>
      </p:pic>
      <p:pic>
        <p:nvPicPr>
          <p:cNvPr id="44" name="Image" descr="Image"/>
          <p:cNvPicPr>
            <a:picLocks noChangeAspect="1"/>
          </p:cNvPicPr>
          <p:nvPr/>
        </p:nvPicPr>
        <p:blipFill>
          <a:blip r:embed="rId8"/>
          <a:stretch>
            <a:fillRect/>
          </a:stretch>
        </p:blipFill>
        <p:spPr>
          <a:xfrm>
            <a:off x="2239019" y="4539456"/>
            <a:ext cx="1244601" cy="1206501"/>
          </a:xfrm>
          <a:prstGeom prst="rect">
            <a:avLst/>
          </a:prstGeom>
          <a:ln w="12700">
            <a:miter lim="400000"/>
          </a:ln>
        </p:spPr>
      </p:pic>
      <p:pic>
        <p:nvPicPr>
          <p:cNvPr id="45" name="Image" descr="Image"/>
          <p:cNvPicPr>
            <a:picLocks noChangeAspect="1"/>
          </p:cNvPicPr>
          <p:nvPr/>
        </p:nvPicPr>
        <p:blipFill>
          <a:blip r:embed="rId9"/>
          <a:stretch>
            <a:fillRect/>
          </a:stretch>
        </p:blipFill>
        <p:spPr>
          <a:xfrm>
            <a:off x="413394" y="1022548"/>
            <a:ext cx="1244601" cy="1206501"/>
          </a:xfrm>
          <a:prstGeom prst="rect">
            <a:avLst/>
          </a:prstGeom>
          <a:ln w="12700">
            <a:miter lim="400000"/>
          </a:ln>
        </p:spPr>
      </p:pic>
      <p:pic>
        <p:nvPicPr>
          <p:cNvPr id="46" name="Image" descr="Image"/>
          <p:cNvPicPr>
            <a:picLocks noChangeAspect="1"/>
          </p:cNvPicPr>
          <p:nvPr/>
        </p:nvPicPr>
        <p:blipFill>
          <a:blip r:embed="rId10"/>
          <a:stretch>
            <a:fillRect/>
          </a:stretch>
        </p:blipFill>
        <p:spPr>
          <a:xfrm>
            <a:off x="2432794" y="1301368"/>
            <a:ext cx="1244601" cy="1206501"/>
          </a:xfrm>
          <a:prstGeom prst="rect">
            <a:avLst/>
          </a:prstGeom>
          <a:ln w="12700">
            <a:miter lim="400000"/>
          </a:ln>
        </p:spPr>
      </p:pic>
      <p:pic>
        <p:nvPicPr>
          <p:cNvPr id="47" name="Image" descr="Image"/>
          <p:cNvPicPr>
            <a:picLocks noChangeAspect="1"/>
          </p:cNvPicPr>
          <p:nvPr/>
        </p:nvPicPr>
        <p:blipFill>
          <a:blip r:embed="rId11"/>
          <a:stretch>
            <a:fillRect/>
          </a:stretch>
        </p:blipFill>
        <p:spPr>
          <a:xfrm>
            <a:off x="5282108" y="1301368"/>
            <a:ext cx="1244601" cy="1206501"/>
          </a:xfrm>
          <a:prstGeom prst="rect">
            <a:avLst/>
          </a:prstGeom>
          <a:ln w="12700">
            <a:miter lim="400000"/>
          </a:ln>
        </p:spPr>
      </p:pic>
      <p:pic>
        <p:nvPicPr>
          <p:cNvPr id="48" name="Image" descr="Image"/>
          <p:cNvPicPr>
            <a:picLocks noChangeAspect="1"/>
          </p:cNvPicPr>
          <p:nvPr/>
        </p:nvPicPr>
        <p:blipFill>
          <a:blip r:embed="rId12"/>
          <a:stretch>
            <a:fillRect/>
          </a:stretch>
        </p:blipFill>
        <p:spPr>
          <a:xfrm>
            <a:off x="5869433" y="4820890"/>
            <a:ext cx="1244601" cy="1206501"/>
          </a:xfrm>
          <a:prstGeom prst="rect">
            <a:avLst/>
          </a:prstGeom>
          <a:ln w="12700">
            <a:miter lim="400000"/>
          </a:ln>
        </p:spPr>
      </p:pic>
      <p:pic>
        <p:nvPicPr>
          <p:cNvPr id="49" name="Image" descr="Image"/>
          <p:cNvPicPr>
            <a:picLocks noChangeAspect="1"/>
          </p:cNvPicPr>
          <p:nvPr/>
        </p:nvPicPr>
        <p:blipFill>
          <a:blip r:embed="rId13"/>
          <a:stretch>
            <a:fillRect/>
          </a:stretch>
        </p:blipFill>
        <p:spPr>
          <a:xfrm>
            <a:off x="503584" y="2438449"/>
            <a:ext cx="1244601" cy="1206501"/>
          </a:xfrm>
          <a:prstGeom prst="rect">
            <a:avLst/>
          </a:prstGeom>
          <a:ln w="12700">
            <a:miter lim="400000"/>
          </a:ln>
        </p:spPr>
      </p:pic>
      <p:pic>
        <p:nvPicPr>
          <p:cNvPr id="50" name="Image" descr="Image"/>
          <p:cNvPicPr>
            <a:picLocks noChangeAspect="1"/>
          </p:cNvPicPr>
          <p:nvPr/>
        </p:nvPicPr>
        <p:blipFill>
          <a:blip r:embed="rId14"/>
          <a:stretch>
            <a:fillRect/>
          </a:stretch>
        </p:blipFill>
        <p:spPr>
          <a:xfrm>
            <a:off x="6201403" y="3061129"/>
            <a:ext cx="1244601" cy="1206501"/>
          </a:xfrm>
          <a:prstGeom prst="rect">
            <a:avLst/>
          </a:prstGeom>
          <a:ln w="12700">
            <a:miter lim="400000"/>
          </a:ln>
        </p:spPr>
      </p:pic>
      <p:pic>
        <p:nvPicPr>
          <p:cNvPr id="51" name="Image" descr="Image"/>
          <p:cNvPicPr>
            <a:picLocks noChangeAspect="1"/>
          </p:cNvPicPr>
          <p:nvPr/>
        </p:nvPicPr>
        <p:blipFill>
          <a:blip r:embed="rId15"/>
          <a:stretch>
            <a:fillRect/>
          </a:stretch>
        </p:blipFill>
        <p:spPr>
          <a:xfrm>
            <a:off x="3857376" y="4928145"/>
            <a:ext cx="1244601" cy="12065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hase 2"/>
          <p:cNvSpPr txBox="1">
            <a:spLocks noGrp="1"/>
          </p:cNvSpPr>
          <p:nvPr>
            <p:ph type="title" idx="4294967295"/>
          </p:nvPr>
        </p:nvSpPr>
        <p:spPr>
          <a:xfrm>
            <a:off x="457200" y="274637"/>
            <a:ext cx="8229600" cy="1143001"/>
          </a:xfrm>
          <a:prstGeom prst="rect">
            <a:avLst/>
          </a:prstGeom>
        </p:spPr>
        <p:txBody>
          <a:bodyPr>
            <a:normAutofit/>
          </a:bodyPr>
          <a:lstStyle>
            <a:lvl1pPr>
              <a:defRPr>
                <a:solidFill>
                  <a:srgbClr val="800000"/>
                </a:solidFill>
                <a:latin typeface="Helvetica Neue"/>
                <a:ea typeface="Helvetica Neue"/>
                <a:cs typeface="Helvetica Neue"/>
                <a:sym typeface="Helvetica Neue"/>
              </a:defRPr>
            </a:lvl1pPr>
          </a:lstStyle>
          <a:p>
            <a:r>
              <a:rPr dirty="0">
                <a:latin typeface="Grandview" panose="020B0502040204020203" pitchFamily="34" charset="0"/>
              </a:rPr>
              <a:t>Phase 2</a:t>
            </a:r>
          </a:p>
        </p:txBody>
      </p:sp>
      <p:sp>
        <p:nvSpPr>
          <p:cNvPr id="54" name="During phase 2 children are introduced to a progressive sequence of phonemes/graphemes…"/>
          <p:cNvSpPr txBox="1">
            <a:spLocks noGrp="1"/>
          </p:cNvSpPr>
          <p:nvPr>
            <p:ph type="body" idx="4294967295"/>
          </p:nvPr>
        </p:nvSpPr>
        <p:spPr>
          <a:xfrm>
            <a:off x="457200" y="1166812"/>
            <a:ext cx="8229600" cy="5419726"/>
          </a:xfrm>
          <a:prstGeom prst="rect">
            <a:avLst/>
          </a:prstGeom>
        </p:spPr>
        <p:txBody>
          <a:bodyPr>
            <a:normAutofit/>
          </a:bodyPr>
          <a:lstStyle/>
          <a:p>
            <a:pPr>
              <a:buSzTx/>
              <a:buNone/>
              <a:defRPr>
                <a:latin typeface="Helvetica Neue"/>
                <a:ea typeface="Helvetica Neue"/>
                <a:cs typeface="Helvetica Neue"/>
                <a:sym typeface="Helvetica Neue"/>
              </a:defRPr>
            </a:pPr>
            <a:r>
              <a:rPr dirty="0"/>
              <a:t>	</a:t>
            </a:r>
            <a:r>
              <a:rPr dirty="0">
                <a:latin typeface="Grandview" panose="020B0502040204020203" pitchFamily="34" charset="0"/>
              </a:rPr>
              <a:t>During phase 2 children are introduced to a progressive sequence of </a:t>
            </a:r>
            <a:r>
              <a:rPr lang="en-GB" dirty="0">
                <a:latin typeface="Grandview" panose="020B0502040204020203" pitchFamily="34" charset="0"/>
              </a:rPr>
              <a:t>GPCs (grapheme, phoneme correspondences)</a:t>
            </a:r>
            <a:endParaRPr dirty="0">
              <a:latin typeface="Grandview" panose="020B0502040204020203" pitchFamily="34" charset="0"/>
            </a:endParaRPr>
          </a:p>
          <a:p>
            <a:pPr>
              <a:spcBef>
                <a:spcPts val="600"/>
              </a:spcBef>
              <a:buSzTx/>
              <a:buNone/>
              <a:defRPr sz="2800">
                <a:latin typeface="Helvetica Neue"/>
                <a:ea typeface="Helvetica Neue"/>
                <a:cs typeface="Helvetica Neue"/>
                <a:sym typeface="Helvetica Neue"/>
              </a:defRPr>
            </a:pPr>
            <a:r>
              <a:rPr dirty="0">
                <a:latin typeface="Grandview" panose="020B0502040204020203" pitchFamily="34" charset="0"/>
              </a:rPr>
              <a:t>s  a  t  p  </a:t>
            </a:r>
            <a:r>
              <a:rPr dirty="0" err="1">
                <a:latin typeface="Grandview" panose="020B0502040204020203" pitchFamily="34" charset="0"/>
              </a:rPr>
              <a:t>i</a:t>
            </a:r>
            <a:r>
              <a:rPr dirty="0">
                <a:latin typeface="Grandview" panose="020B0502040204020203" pitchFamily="34" charset="0"/>
              </a:rPr>
              <a:t>  n  m  d  g  o  c  k  ck  e  u  r  h  b  f,</a:t>
            </a:r>
            <a:r>
              <a:rPr lang="en-GB" dirty="0">
                <a:latin typeface="Grandview" panose="020B0502040204020203" pitchFamily="34" charset="0"/>
              </a:rPr>
              <a:t> </a:t>
            </a:r>
            <a:r>
              <a:rPr dirty="0">
                <a:latin typeface="Grandview" panose="020B0502040204020203" pitchFamily="34" charset="0"/>
              </a:rPr>
              <a:t>ff , </a:t>
            </a:r>
            <a:r>
              <a:rPr dirty="0" err="1">
                <a:latin typeface="Grandview" panose="020B0502040204020203" pitchFamily="34" charset="0"/>
              </a:rPr>
              <a:t>ll</a:t>
            </a:r>
            <a:endParaRPr dirty="0">
              <a:latin typeface="Grandview" panose="020B0502040204020203" pitchFamily="34" charset="0"/>
            </a:endParaRPr>
          </a:p>
          <a:p>
            <a:pPr>
              <a:buSzTx/>
              <a:buNone/>
              <a:defRPr sz="2800">
                <a:latin typeface="Helvetica Neue"/>
                <a:ea typeface="Helvetica Neue"/>
                <a:cs typeface="Helvetica Neue"/>
                <a:sym typeface="Helvetica Neue"/>
              </a:defRPr>
            </a:pPr>
            <a:endParaRPr dirty="0">
              <a:latin typeface="Grandview" panose="020B0502040204020203" pitchFamily="34" charset="0"/>
            </a:endParaRPr>
          </a:p>
          <a:p>
            <a:pPr>
              <a:buSzTx/>
              <a:buNone/>
              <a:defRPr>
                <a:latin typeface="Helvetica Neue"/>
                <a:ea typeface="Helvetica Neue"/>
                <a:cs typeface="Helvetica Neue"/>
                <a:sym typeface="Helvetica Neue"/>
              </a:defRPr>
            </a:pPr>
            <a:r>
              <a:rPr dirty="0">
                <a:latin typeface="Grandview" panose="020B0502040204020203" pitchFamily="34" charset="0"/>
              </a:rPr>
              <a:t>	We teach each phoneme (sound) using a gesture as well as the sound. Children learn to write the grapheme (lower case</a:t>
            </a:r>
            <a:r>
              <a:rPr lang="en-GB" dirty="0">
                <a:latin typeface="Grandview" panose="020B0502040204020203" pitchFamily="34" charset="0"/>
              </a:rPr>
              <a:t>, then later on Capital letters</a:t>
            </a:r>
            <a:r>
              <a:rPr dirty="0">
                <a:latin typeface="Grandview" panose="020B0502040204020203" pitchFamily="34" charset="0"/>
              </a:rPr>
              <a:t>)</a:t>
            </a:r>
            <a:r>
              <a:rPr lang="en-GB" dirty="0">
                <a:latin typeface="Grandview" panose="020B0502040204020203" pitchFamily="34" charset="0"/>
              </a:rPr>
              <a:t>.</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hase 3"/>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dirty="0">
                <a:latin typeface="Grandview" panose="020B0502040204020203" pitchFamily="34" charset="0"/>
              </a:rPr>
              <a:t>Phase 3 </a:t>
            </a:r>
          </a:p>
        </p:txBody>
      </p:sp>
      <p:sp>
        <p:nvSpPr>
          <p:cNvPr id="57" name="j,v,w,x…"/>
          <p:cNvSpPr txBox="1">
            <a:spLocks noGrp="1"/>
          </p:cNvSpPr>
          <p:nvPr>
            <p:ph type="body" idx="4294967295"/>
          </p:nvPr>
        </p:nvSpPr>
        <p:spPr>
          <a:xfrm>
            <a:off x="457200" y="1600200"/>
            <a:ext cx="8229600" cy="4525963"/>
          </a:xfrm>
          <a:prstGeom prst="rect">
            <a:avLst/>
          </a:prstGeom>
        </p:spPr>
        <p:txBody>
          <a:bodyPr>
            <a:normAutofit/>
          </a:bodyPr>
          <a:lstStyle/>
          <a:p>
            <a:pPr>
              <a:buSzTx/>
              <a:buNone/>
              <a:defRPr>
                <a:latin typeface="Helvetica Neue"/>
                <a:ea typeface="Helvetica Neue"/>
                <a:cs typeface="Helvetica Neue"/>
                <a:sym typeface="Helvetica Neue"/>
              </a:defRPr>
            </a:pPr>
            <a:r>
              <a:rPr dirty="0" err="1">
                <a:latin typeface="Grandview" panose="020B0502040204020203" pitchFamily="34" charset="0"/>
              </a:rPr>
              <a:t>j,v,w,x</a:t>
            </a:r>
            <a:endParaRPr dirty="0">
              <a:latin typeface="Grandview" panose="020B0502040204020203" pitchFamily="34" charset="0"/>
            </a:endParaRPr>
          </a:p>
          <a:p>
            <a:pPr>
              <a:buSzTx/>
              <a:buNone/>
              <a:defRPr>
                <a:latin typeface="Helvetica Neue"/>
                <a:ea typeface="Helvetica Neue"/>
                <a:cs typeface="Helvetica Neue"/>
                <a:sym typeface="Helvetica Neue"/>
              </a:defRPr>
            </a:pPr>
            <a:r>
              <a:rPr dirty="0" err="1">
                <a:latin typeface="Grandview" panose="020B0502040204020203" pitchFamily="34" charset="0"/>
              </a:rPr>
              <a:t>y,z,zz,qu</a:t>
            </a:r>
            <a:endParaRPr dirty="0">
              <a:latin typeface="Grandview" panose="020B0502040204020203" pitchFamily="34" charset="0"/>
            </a:endParaRPr>
          </a:p>
          <a:p>
            <a:pPr>
              <a:buSzTx/>
              <a:buNone/>
              <a:defRPr>
                <a:latin typeface="Helvetica Neue"/>
                <a:ea typeface="Helvetica Neue"/>
                <a:cs typeface="Helvetica Neue"/>
                <a:sym typeface="Helvetica Neue"/>
              </a:defRPr>
            </a:pPr>
            <a:r>
              <a:rPr dirty="0">
                <a:latin typeface="Grandview" panose="020B0502040204020203" pitchFamily="34" charset="0"/>
              </a:rPr>
              <a:t>Digraphs: </a:t>
            </a:r>
            <a:r>
              <a:rPr dirty="0" err="1">
                <a:latin typeface="Grandview" panose="020B0502040204020203" pitchFamily="34" charset="0"/>
              </a:rPr>
              <a:t>ch</a:t>
            </a:r>
            <a:r>
              <a:rPr dirty="0">
                <a:latin typeface="Grandview" panose="020B0502040204020203" pitchFamily="34" charset="0"/>
              </a:rPr>
              <a:t>, </a:t>
            </a:r>
            <a:r>
              <a:rPr dirty="0" err="1">
                <a:latin typeface="Grandview" panose="020B0502040204020203" pitchFamily="34" charset="0"/>
              </a:rPr>
              <a:t>sh</a:t>
            </a:r>
            <a:r>
              <a:rPr dirty="0">
                <a:latin typeface="Grandview" panose="020B0502040204020203" pitchFamily="34" charset="0"/>
              </a:rPr>
              <a:t>, </a:t>
            </a:r>
            <a:r>
              <a:rPr dirty="0" err="1">
                <a:latin typeface="Grandview" panose="020B0502040204020203" pitchFamily="34" charset="0"/>
              </a:rPr>
              <a:t>th</a:t>
            </a:r>
            <a:r>
              <a:rPr dirty="0">
                <a:latin typeface="Grandview" panose="020B0502040204020203" pitchFamily="34" charset="0"/>
              </a:rPr>
              <a:t>, ng, </a:t>
            </a:r>
            <a:r>
              <a:rPr dirty="0" err="1">
                <a:latin typeface="Grandview" panose="020B0502040204020203" pitchFamily="34" charset="0"/>
              </a:rPr>
              <a:t>oo</a:t>
            </a:r>
            <a:r>
              <a:rPr dirty="0">
                <a:latin typeface="Grandview" panose="020B0502040204020203" pitchFamily="34" charset="0"/>
              </a:rPr>
              <a:t>, </a:t>
            </a:r>
            <a:r>
              <a:rPr dirty="0" err="1">
                <a:latin typeface="Grandview" panose="020B0502040204020203" pitchFamily="34" charset="0"/>
              </a:rPr>
              <a:t>oa</a:t>
            </a:r>
            <a:r>
              <a:rPr dirty="0">
                <a:latin typeface="Grandview" panose="020B0502040204020203" pitchFamily="34" charset="0"/>
              </a:rPr>
              <a:t>, ow, </a:t>
            </a:r>
            <a:r>
              <a:rPr dirty="0" err="1">
                <a:latin typeface="Grandview" panose="020B0502040204020203" pitchFamily="34" charset="0"/>
              </a:rPr>
              <a:t>ee</a:t>
            </a:r>
            <a:r>
              <a:rPr dirty="0">
                <a:latin typeface="Grandview" panose="020B0502040204020203" pitchFamily="34" charset="0"/>
              </a:rPr>
              <a:t>, ai, 				</a:t>
            </a:r>
            <a:r>
              <a:rPr dirty="0" err="1">
                <a:latin typeface="Grandview" panose="020B0502040204020203" pitchFamily="34" charset="0"/>
              </a:rPr>
              <a:t>ar</a:t>
            </a:r>
            <a:r>
              <a:rPr dirty="0">
                <a:latin typeface="Grandview" panose="020B0502040204020203" pitchFamily="34" charset="0"/>
              </a:rPr>
              <a:t>, oi, </a:t>
            </a:r>
            <a:r>
              <a:rPr dirty="0" err="1">
                <a:latin typeface="Grandview" panose="020B0502040204020203" pitchFamily="34" charset="0"/>
              </a:rPr>
              <a:t>ur</a:t>
            </a:r>
            <a:r>
              <a:rPr dirty="0">
                <a:latin typeface="Grandview" panose="020B0502040204020203" pitchFamily="34" charset="0"/>
              </a:rPr>
              <a:t>, or, </a:t>
            </a:r>
            <a:r>
              <a:rPr dirty="0" err="1">
                <a:latin typeface="Grandview" panose="020B0502040204020203" pitchFamily="34" charset="0"/>
              </a:rPr>
              <a:t>ir</a:t>
            </a:r>
            <a:r>
              <a:rPr dirty="0">
                <a:latin typeface="Grandview" panose="020B0502040204020203" pitchFamily="34" charset="0"/>
              </a:rPr>
              <a:t>, er</a:t>
            </a:r>
          </a:p>
          <a:p>
            <a:pPr>
              <a:buSzTx/>
              <a:buNone/>
              <a:defRPr>
                <a:latin typeface="Helvetica Neue"/>
                <a:ea typeface="Helvetica Neue"/>
                <a:cs typeface="Helvetica Neue"/>
                <a:sym typeface="Helvetica Neue"/>
              </a:defRPr>
            </a:pPr>
            <a:r>
              <a:rPr dirty="0">
                <a:latin typeface="Grandview" panose="020B0502040204020203" pitchFamily="34" charset="0"/>
              </a:rPr>
              <a:t>Trigraphs: ear, air, </a:t>
            </a:r>
            <a:r>
              <a:rPr dirty="0" err="1">
                <a:latin typeface="Grandview" panose="020B0502040204020203" pitchFamily="34" charset="0"/>
              </a:rPr>
              <a:t>igh</a:t>
            </a:r>
            <a:r>
              <a:rPr dirty="0">
                <a:latin typeface="Grandview" panose="020B0502040204020203" pitchFamily="34" charset="0"/>
              </a:rPr>
              <a:t>, </a:t>
            </a:r>
            <a:r>
              <a:rPr lang="en-GB" dirty="0" err="1">
                <a:latin typeface="Grandview" panose="020B0502040204020203" pitchFamily="34" charset="0"/>
              </a:rPr>
              <a:t>ure</a:t>
            </a:r>
            <a:endParaRPr dirty="0">
              <a:latin typeface="Grandview" panose="020B0502040204020203" pitchFamily="34" charset="0"/>
            </a:endParaRPr>
          </a:p>
          <a:p>
            <a:pPr>
              <a:buSzTx/>
              <a:buNone/>
              <a:defRPr>
                <a:latin typeface="Comic Sans MS"/>
                <a:ea typeface="Comic Sans MS"/>
                <a:cs typeface="Comic Sans MS"/>
                <a:sym typeface="Comic Sans MS"/>
              </a:defRPr>
            </a:pPr>
            <a:r>
              <a:rPr dirty="0">
                <a:latin typeface="Grandview" panose="020B0502040204020203" pitchFamily="34" charset="0"/>
              </a:rPr>
              <a:t>	</a:t>
            </a:r>
            <a:r>
              <a:rPr dirty="0">
                <a:latin typeface="Grandview" panose="020B0502040204020203" pitchFamily="34" charset="0"/>
                <a:ea typeface="Helvetica Neue"/>
                <a:cs typeface="Helvetica Neue"/>
                <a:sym typeface="Helvetica Neue"/>
              </a:rPr>
              <a:t>We also make sure children know the names of the letters as well as the sounds.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cky words"/>
          <p:cNvSpPr txBox="1">
            <a:spLocks noGrp="1"/>
          </p:cNvSpPr>
          <p:nvPr>
            <p:ph type="title" idx="4294967295"/>
          </p:nvPr>
        </p:nvSpPr>
        <p:spPr>
          <a:xfrm>
            <a:off x="457200" y="274637"/>
            <a:ext cx="8229600" cy="1143001"/>
          </a:xfrm>
          <a:prstGeom prst="rect">
            <a:avLst/>
          </a:prstGeom>
        </p:spPr>
        <p:txBody>
          <a:bodyPr>
            <a:normAutofit fontScale="90000"/>
          </a:bodyPr>
          <a:lstStyle>
            <a:lvl1pPr>
              <a:defRPr>
                <a:latin typeface="Helvetica Neue"/>
                <a:ea typeface="Helvetica Neue"/>
                <a:cs typeface="Helvetica Neue"/>
                <a:sym typeface="Helvetica Neue"/>
              </a:defRPr>
            </a:lvl1pPr>
          </a:lstStyle>
          <a:p>
            <a:r>
              <a:rPr dirty="0">
                <a:latin typeface="Grandview" panose="020B0502040204020203" pitchFamily="34" charset="0"/>
              </a:rPr>
              <a:t>Tricky words</a:t>
            </a:r>
            <a:br>
              <a:rPr lang="en-GB" dirty="0">
                <a:latin typeface="Grandview" panose="020B0502040204020203" pitchFamily="34" charset="0"/>
              </a:rPr>
            </a:br>
            <a:r>
              <a:rPr lang="en-GB" dirty="0">
                <a:latin typeface="Grandview" panose="020B0502040204020203" pitchFamily="34" charset="0"/>
              </a:rPr>
              <a:t>CEWs</a:t>
            </a:r>
            <a:endParaRPr dirty="0">
              <a:latin typeface="Grandview" panose="020B0502040204020203" pitchFamily="34" charset="0"/>
            </a:endParaRPr>
          </a:p>
        </p:txBody>
      </p:sp>
      <p:sp>
        <p:nvSpPr>
          <p:cNvPr id="60" name="Tricky words are words that usually cannot be decoded using synthetic phonics so they are taught as sight words.…"/>
          <p:cNvSpPr txBox="1">
            <a:spLocks noGrp="1"/>
          </p:cNvSpPr>
          <p:nvPr>
            <p:ph type="body" idx="4294967295"/>
          </p:nvPr>
        </p:nvSpPr>
        <p:spPr>
          <a:xfrm>
            <a:off x="457200" y="1600200"/>
            <a:ext cx="8229600" cy="4525963"/>
          </a:xfrm>
          <a:prstGeom prst="rect">
            <a:avLst/>
          </a:prstGeom>
        </p:spPr>
        <p:txBody>
          <a:bodyPr>
            <a:normAutofit/>
          </a:bodyPr>
          <a:lstStyle/>
          <a:p>
            <a:pPr>
              <a:buChar char="•"/>
              <a:defRPr>
                <a:latin typeface="Helvetica Neue"/>
                <a:ea typeface="Helvetica Neue"/>
                <a:cs typeface="Helvetica Neue"/>
                <a:sym typeface="Helvetica Neue"/>
              </a:defRPr>
            </a:pPr>
            <a:r>
              <a:rPr dirty="0">
                <a:latin typeface="Grandview" panose="020B0502040204020203" pitchFamily="34" charset="0"/>
              </a:rPr>
              <a:t>Tricky words are words that usually cannot be decoded using synthetic phonics so they are taught as sight words. </a:t>
            </a:r>
          </a:p>
          <a:p>
            <a:pPr>
              <a:buSzTx/>
              <a:buNone/>
              <a:defRPr>
                <a:latin typeface="Helvetica Neue"/>
                <a:ea typeface="Helvetica Neue"/>
                <a:cs typeface="Helvetica Neue"/>
                <a:sym typeface="Helvetica Neue"/>
              </a:defRPr>
            </a:pPr>
            <a:endParaRPr dirty="0">
              <a:latin typeface="Grandview" panose="020B0502040204020203" pitchFamily="34" charset="0"/>
            </a:endParaRPr>
          </a:p>
          <a:p>
            <a:pPr>
              <a:buChar char="•"/>
              <a:defRPr>
                <a:latin typeface="Helvetica Neue"/>
                <a:ea typeface="Helvetica Neue"/>
                <a:cs typeface="Helvetica Neue"/>
                <a:sym typeface="Helvetica Neue"/>
              </a:defRPr>
            </a:pPr>
            <a:r>
              <a:rPr dirty="0">
                <a:latin typeface="Grandview" panose="020B0502040204020203" pitchFamily="34" charset="0"/>
              </a:rPr>
              <a:t>During each phase the children are introduced to some tricky words which they have to learn how to read and write.</a:t>
            </a:r>
            <a:endParaRPr lang="en-GB" dirty="0">
              <a:latin typeface="Grandview" panose="020B0502040204020203" pitchFamily="34" charset="0"/>
            </a:endParaRPr>
          </a:p>
          <a:p>
            <a:pPr>
              <a:buChar char="•"/>
              <a:defRPr>
                <a:latin typeface="Helvetica Neue"/>
                <a:ea typeface="Helvetica Neue"/>
                <a:cs typeface="Helvetica Neue"/>
                <a:sym typeface="Helvetica Neue"/>
              </a:defRPr>
            </a:pPr>
            <a:r>
              <a:rPr lang="en-GB" dirty="0">
                <a:latin typeface="Grandview" panose="020B0502040204020203" pitchFamily="34" charset="0"/>
              </a:rPr>
              <a:t>The first CEWs are? </a:t>
            </a:r>
            <a:r>
              <a:rPr lang="en-GB" dirty="0">
                <a:highlight>
                  <a:srgbClr val="FF0000"/>
                </a:highlight>
                <a:latin typeface="Grandview" panose="020B0502040204020203" pitchFamily="34" charset="0"/>
              </a:rPr>
              <a:t>I no go the to into</a:t>
            </a:r>
            <a:endParaRPr dirty="0">
              <a:highlight>
                <a:srgbClr val="FF0000"/>
              </a:highlight>
              <a:latin typeface="Grandview" panose="020B0502040204020203"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Glossary !"/>
          <p:cNvSpPr txBox="1">
            <a:spLocks noGrp="1"/>
          </p:cNvSpPr>
          <p:nvPr>
            <p:ph type="title" idx="4294967295"/>
          </p:nvPr>
        </p:nvSpPr>
        <p:spPr>
          <a:xfrm>
            <a:off x="457200" y="274637"/>
            <a:ext cx="8229600" cy="1143001"/>
          </a:xfrm>
          <a:prstGeom prst="rect">
            <a:avLst/>
          </a:prstGeom>
        </p:spPr>
        <p:txBody>
          <a:bodyPr>
            <a:normAutofit/>
          </a:bodyPr>
          <a:lstStyle>
            <a:lvl1pPr>
              <a:defRPr>
                <a:latin typeface="Comic Sans MS"/>
                <a:ea typeface="Comic Sans MS"/>
                <a:cs typeface="Comic Sans MS"/>
                <a:sym typeface="Comic Sans MS"/>
              </a:defRPr>
            </a:lvl1pPr>
          </a:lstStyle>
          <a:p>
            <a:r>
              <a:rPr dirty="0">
                <a:latin typeface="Grandview" panose="020B0502040204020203" pitchFamily="34" charset="0"/>
              </a:rPr>
              <a:t>Glossary !</a:t>
            </a:r>
          </a:p>
        </p:txBody>
      </p:sp>
      <p:sp>
        <p:nvSpPr>
          <p:cNvPr id="75" name="Grapheme: the written form of the letter…"/>
          <p:cNvSpPr txBox="1">
            <a:spLocks noGrp="1"/>
          </p:cNvSpPr>
          <p:nvPr>
            <p:ph type="body" idx="4294967295"/>
          </p:nvPr>
        </p:nvSpPr>
        <p:spPr>
          <a:xfrm>
            <a:off x="866274" y="1417637"/>
            <a:ext cx="7820526" cy="4708525"/>
          </a:xfrm>
          <a:prstGeom prst="rect">
            <a:avLst/>
          </a:prstGeom>
        </p:spPr>
        <p:txBody>
          <a:bodyPr>
            <a:normAutofit fontScale="92500"/>
          </a:bodyPr>
          <a:lstStyle/>
          <a:p>
            <a:pPr marL="277749" indent="-277749" defTabSz="370331">
              <a:spcBef>
                <a:spcPts val="600"/>
              </a:spcBef>
              <a:buSzTx/>
              <a:buNone/>
              <a:defRPr sz="2592">
                <a:solidFill>
                  <a:srgbClr val="008000"/>
                </a:solidFill>
                <a:latin typeface="Comic Sans MS"/>
                <a:ea typeface="Comic Sans MS"/>
                <a:cs typeface="Comic Sans MS"/>
                <a:sym typeface="Comic Sans MS"/>
              </a:defRPr>
            </a:pPr>
            <a:r>
              <a:rPr dirty="0">
                <a:latin typeface="Grandview" panose="020B0502040204020203" pitchFamily="34" charset="0"/>
              </a:rPr>
              <a:t>Grapheme</a:t>
            </a:r>
            <a:r>
              <a:rPr dirty="0">
                <a:solidFill>
                  <a:srgbClr val="000000"/>
                </a:solidFill>
                <a:latin typeface="Grandview" panose="020B0502040204020203" pitchFamily="34" charset="0"/>
              </a:rPr>
              <a:t>: the written form of the letter</a:t>
            </a:r>
          </a:p>
          <a:p>
            <a:pPr marL="277749" indent="-277749" defTabSz="370331">
              <a:spcBef>
                <a:spcPts val="600"/>
              </a:spcBef>
              <a:buSzTx/>
              <a:buNone/>
              <a:defRPr sz="2592">
                <a:solidFill>
                  <a:srgbClr val="FF0000"/>
                </a:solidFill>
                <a:latin typeface="Comic Sans MS"/>
                <a:ea typeface="Comic Sans MS"/>
                <a:cs typeface="Comic Sans MS"/>
                <a:sym typeface="Comic Sans MS"/>
              </a:defRPr>
            </a:pPr>
            <a:r>
              <a:rPr dirty="0">
                <a:latin typeface="Grandview" panose="020B0502040204020203" pitchFamily="34" charset="0"/>
              </a:rPr>
              <a:t>Phoneme:</a:t>
            </a:r>
            <a:r>
              <a:rPr dirty="0">
                <a:solidFill>
                  <a:srgbClr val="000000"/>
                </a:solidFill>
                <a:latin typeface="Grandview" panose="020B0502040204020203" pitchFamily="34" charset="0"/>
              </a:rPr>
              <a:t> the sound the grapheme(s) make</a:t>
            </a:r>
          </a:p>
          <a:p>
            <a:pPr marL="277749" indent="-277749" defTabSz="370331">
              <a:spcBef>
                <a:spcPts val="600"/>
              </a:spcBef>
              <a:buSzTx/>
              <a:buNone/>
              <a:defRPr sz="2592">
                <a:solidFill>
                  <a:srgbClr val="000090"/>
                </a:solidFill>
                <a:latin typeface="Comic Sans MS"/>
                <a:ea typeface="Comic Sans MS"/>
                <a:cs typeface="Comic Sans MS"/>
                <a:sym typeface="Comic Sans MS"/>
              </a:defRPr>
            </a:pPr>
            <a:r>
              <a:rPr dirty="0">
                <a:latin typeface="Grandview" panose="020B0502040204020203" pitchFamily="34" charset="0"/>
              </a:rPr>
              <a:t>Digraph:</a:t>
            </a:r>
            <a:r>
              <a:rPr dirty="0">
                <a:solidFill>
                  <a:srgbClr val="000000"/>
                </a:solidFill>
                <a:latin typeface="Grandview" panose="020B0502040204020203" pitchFamily="34" charset="0"/>
              </a:rPr>
              <a:t> a phoneme made of 2 graphemes e.g. </a:t>
            </a:r>
            <a:r>
              <a:rPr dirty="0" err="1">
                <a:latin typeface="Grandview" panose="020B0502040204020203" pitchFamily="34" charset="0"/>
              </a:rPr>
              <a:t>ee</a:t>
            </a:r>
            <a:r>
              <a:rPr dirty="0">
                <a:latin typeface="Grandview" panose="020B0502040204020203" pitchFamily="34" charset="0"/>
              </a:rPr>
              <a:t> </a:t>
            </a:r>
            <a:r>
              <a:rPr dirty="0">
                <a:solidFill>
                  <a:srgbClr val="000000"/>
                </a:solidFill>
                <a:latin typeface="Grandview" panose="020B0502040204020203" pitchFamily="34" charset="0"/>
              </a:rPr>
              <a:t>as in f</a:t>
            </a:r>
            <a:r>
              <a:rPr dirty="0">
                <a:latin typeface="Grandview" panose="020B0502040204020203" pitchFamily="34" charset="0"/>
              </a:rPr>
              <a:t>ee</a:t>
            </a:r>
            <a:r>
              <a:rPr dirty="0">
                <a:solidFill>
                  <a:srgbClr val="000000"/>
                </a:solidFill>
                <a:latin typeface="Grandview" panose="020B0502040204020203" pitchFamily="34" charset="0"/>
              </a:rPr>
              <a:t>t</a:t>
            </a:r>
          </a:p>
          <a:p>
            <a:pPr marL="277749" indent="-277749" defTabSz="370331">
              <a:spcBef>
                <a:spcPts val="600"/>
              </a:spcBef>
              <a:buSzTx/>
              <a:buNone/>
              <a:defRPr sz="2592">
                <a:solidFill>
                  <a:srgbClr val="800000"/>
                </a:solidFill>
                <a:latin typeface="Comic Sans MS"/>
                <a:ea typeface="Comic Sans MS"/>
                <a:cs typeface="Comic Sans MS"/>
                <a:sym typeface="Comic Sans MS"/>
              </a:defRPr>
            </a:pPr>
            <a:r>
              <a:rPr dirty="0">
                <a:latin typeface="Grandview" panose="020B0502040204020203" pitchFamily="34" charset="0"/>
              </a:rPr>
              <a:t>Trigraph:</a:t>
            </a:r>
            <a:r>
              <a:rPr dirty="0">
                <a:solidFill>
                  <a:srgbClr val="000000"/>
                </a:solidFill>
                <a:latin typeface="Grandview" panose="020B0502040204020203" pitchFamily="34" charset="0"/>
              </a:rPr>
              <a:t>  a phoneme made of 3 graphemes, e.g. </a:t>
            </a:r>
            <a:r>
              <a:rPr dirty="0" err="1">
                <a:latin typeface="Grandview" panose="020B0502040204020203" pitchFamily="34" charset="0"/>
              </a:rPr>
              <a:t>igh</a:t>
            </a:r>
            <a:r>
              <a:rPr dirty="0">
                <a:latin typeface="Grandview" panose="020B0502040204020203" pitchFamily="34" charset="0"/>
              </a:rPr>
              <a:t> </a:t>
            </a:r>
            <a:r>
              <a:rPr dirty="0">
                <a:solidFill>
                  <a:srgbClr val="000000"/>
                </a:solidFill>
                <a:latin typeface="Grandview" panose="020B0502040204020203" pitchFamily="34" charset="0"/>
              </a:rPr>
              <a:t>as in </a:t>
            </a:r>
            <a:r>
              <a:rPr dirty="0">
                <a:latin typeface="Grandview" panose="020B0502040204020203" pitchFamily="34" charset="0"/>
              </a:rPr>
              <a:t>light</a:t>
            </a:r>
          </a:p>
          <a:p>
            <a:pPr marL="277749" indent="-277749" defTabSz="370331">
              <a:spcBef>
                <a:spcPts val="600"/>
              </a:spcBef>
              <a:buSzTx/>
              <a:buNone/>
              <a:defRPr sz="2592">
                <a:solidFill>
                  <a:srgbClr val="660066"/>
                </a:solidFill>
                <a:latin typeface="Comic Sans MS"/>
                <a:ea typeface="Comic Sans MS"/>
                <a:cs typeface="Comic Sans MS"/>
                <a:sym typeface="Comic Sans MS"/>
              </a:defRPr>
            </a:pPr>
            <a:r>
              <a:rPr dirty="0">
                <a:latin typeface="Grandview" panose="020B0502040204020203" pitchFamily="34" charset="0"/>
              </a:rPr>
              <a:t>Segment</a:t>
            </a:r>
            <a:r>
              <a:rPr dirty="0">
                <a:solidFill>
                  <a:srgbClr val="000000"/>
                </a:solidFill>
                <a:latin typeface="Grandview" panose="020B0502040204020203" pitchFamily="34" charset="0"/>
              </a:rPr>
              <a:t>: the art of breaking a word up into its smallest sounds (or phonemes)</a:t>
            </a:r>
          </a:p>
          <a:p>
            <a:pPr marL="277749" indent="-277749" defTabSz="370331">
              <a:spcBef>
                <a:spcPts val="600"/>
              </a:spcBef>
              <a:buSzTx/>
              <a:buNone/>
              <a:defRPr sz="2592">
                <a:solidFill>
                  <a:srgbClr val="984807"/>
                </a:solidFill>
                <a:latin typeface="Comic Sans MS"/>
                <a:ea typeface="Comic Sans MS"/>
                <a:cs typeface="Comic Sans MS"/>
                <a:sym typeface="Comic Sans MS"/>
              </a:defRPr>
            </a:pPr>
            <a:r>
              <a:rPr dirty="0">
                <a:latin typeface="Grandview" panose="020B0502040204020203" pitchFamily="34" charset="0"/>
              </a:rPr>
              <a:t>Blend:</a:t>
            </a:r>
            <a:r>
              <a:rPr dirty="0">
                <a:solidFill>
                  <a:srgbClr val="000000"/>
                </a:solidFill>
                <a:latin typeface="Grandview" panose="020B0502040204020203" pitchFamily="34" charset="0"/>
              </a:rPr>
              <a:t> putting the sounds back together to make a word</a:t>
            </a:r>
            <a:endParaRPr lang="en-GB" dirty="0">
              <a:solidFill>
                <a:srgbClr val="000000"/>
              </a:solidFill>
              <a:latin typeface="Grandview" panose="020B0502040204020203" pitchFamily="34" charset="0"/>
            </a:endParaRPr>
          </a:p>
          <a:p>
            <a:pPr marL="277749" indent="-277749" defTabSz="370331">
              <a:spcBef>
                <a:spcPts val="600"/>
              </a:spcBef>
              <a:buSzTx/>
              <a:buNone/>
              <a:defRPr sz="2592">
                <a:solidFill>
                  <a:srgbClr val="984807"/>
                </a:solidFill>
                <a:latin typeface="Comic Sans MS"/>
                <a:ea typeface="Comic Sans MS"/>
                <a:cs typeface="Comic Sans MS"/>
                <a:sym typeface="Comic Sans MS"/>
              </a:defRPr>
            </a:pPr>
            <a:r>
              <a:rPr lang="en-GB" dirty="0">
                <a:solidFill>
                  <a:srgbClr val="FF0000"/>
                </a:solidFill>
                <a:latin typeface="Grandview" panose="020B0502040204020203" pitchFamily="34" charset="0"/>
              </a:rPr>
              <a:t>CEWs – </a:t>
            </a:r>
            <a:r>
              <a:rPr lang="en-GB" dirty="0">
                <a:solidFill>
                  <a:schemeClr val="tx1"/>
                </a:solidFill>
                <a:latin typeface="Grandview" panose="020B0502040204020203" pitchFamily="34" charset="0"/>
              </a:rPr>
              <a:t>Common Exception Words (words that cannot be decoded/sight words)</a:t>
            </a:r>
            <a:endParaRPr dirty="0">
              <a:solidFill>
                <a:schemeClr val="tx1"/>
              </a:solidFill>
              <a:latin typeface="Grandview" panose="020B0502040204020203"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p:cNvSpPr txBox="1">
            <a:spLocks noGrp="1"/>
          </p:cNvSpPr>
          <p:nvPr>
            <p:ph type="title" idx="4294967295"/>
          </p:nvPr>
        </p:nvSpPr>
        <p:spPr>
          <a:xfrm>
            <a:off x="457200" y="274637"/>
            <a:ext cx="8229600" cy="1143001"/>
          </a:xfrm>
          <a:prstGeom prst="rect">
            <a:avLst/>
          </a:prstGeom>
        </p:spPr>
        <p:txBody>
          <a:bodyPr>
            <a:normAutofit/>
          </a:bodyPr>
          <a:lstStyle/>
          <a:p>
            <a:endParaRPr/>
          </a:p>
        </p:txBody>
      </p:sp>
      <p:sp>
        <p:nvSpPr>
          <p:cNvPr id="78" name="Body"/>
          <p:cNvSpPr txBox="1">
            <a:spLocks noGrp="1"/>
          </p:cNvSpPr>
          <p:nvPr>
            <p:ph type="body" idx="4294967295"/>
          </p:nvPr>
        </p:nvSpPr>
        <p:spPr>
          <a:xfrm>
            <a:off x="457200" y="1600200"/>
            <a:ext cx="8229600" cy="4525963"/>
          </a:xfrm>
          <a:prstGeom prst="rect">
            <a:avLst/>
          </a:prstGeom>
        </p:spPr>
        <p:txBody>
          <a:bodyPr>
            <a:normAutofit/>
          </a:bodyPr>
          <a:lstStyle/>
          <a:p>
            <a:pPr>
              <a:buChar char="•"/>
            </a:pPr>
            <a:endParaRPr/>
          </a:p>
        </p:txBody>
      </p:sp>
      <p:pic>
        <p:nvPicPr>
          <p:cNvPr id="79" name="image.png" descr="image.png"/>
          <p:cNvPicPr>
            <a:picLocks noChangeAspect="1"/>
          </p:cNvPicPr>
          <p:nvPr/>
        </p:nvPicPr>
        <p:blipFill>
          <a:blip r:embed="rId2"/>
          <a:stretch>
            <a:fillRect/>
          </a:stretch>
        </p:blipFill>
        <p:spPr>
          <a:xfrm>
            <a:off x="2222500" y="601662"/>
            <a:ext cx="4316413" cy="508793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m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dirty="0">
                <a:latin typeface="Grandview" panose="020B0502040204020203" pitchFamily="34" charset="0"/>
              </a:rPr>
              <a:t>Aims</a:t>
            </a:r>
          </a:p>
        </p:txBody>
      </p:sp>
      <p:sp>
        <p:nvSpPr>
          <p:cNvPr id="25" name="To introduce the main features of our phonics programme…"/>
          <p:cNvSpPr txBox="1">
            <a:spLocks noGrp="1"/>
          </p:cNvSpPr>
          <p:nvPr>
            <p:ph type="body" idx="4294967295"/>
          </p:nvPr>
        </p:nvSpPr>
        <p:spPr>
          <a:xfrm>
            <a:off x="457200" y="1600200"/>
            <a:ext cx="8229600" cy="4525963"/>
          </a:xfrm>
          <a:prstGeom prst="rect">
            <a:avLst/>
          </a:prstGeom>
        </p:spPr>
        <p:txBody>
          <a:bodyPr>
            <a:normAutofit/>
          </a:bodyPr>
          <a:lstStyle/>
          <a:p>
            <a:pPr>
              <a:buChar char="•"/>
              <a:defRPr>
                <a:latin typeface="Helvetica Neue"/>
                <a:ea typeface="Helvetica Neue"/>
                <a:cs typeface="Helvetica Neue"/>
                <a:sym typeface="Helvetica Neue"/>
              </a:defRPr>
            </a:pPr>
            <a:r>
              <a:rPr dirty="0">
                <a:latin typeface="Grandview" panose="020B0502040204020203" pitchFamily="34" charset="0"/>
              </a:rPr>
              <a:t>To introduce the main features of our phonics </a:t>
            </a:r>
            <a:r>
              <a:rPr dirty="0" err="1">
                <a:latin typeface="Grandview" panose="020B0502040204020203" pitchFamily="34" charset="0"/>
              </a:rPr>
              <a:t>programme</a:t>
            </a:r>
            <a:r>
              <a:rPr lang="en-GB" dirty="0">
                <a:latin typeface="Grandview" panose="020B0502040204020203" pitchFamily="34" charset="0"/>
              </a:rPr>
              <a:t> – Unlocking letters and Sounds</a:t>
            </a:r>
          </a:p>
          <a:p>
            <a:pPr marL="0" indent="0">
              <a:buNone/>
              <a:defRPr>
                <a:latin typeface="Helvetica Neue"/>
                <a:ea typeface="Helvetica Neue"/>
                <a:cs typeface="Helvetica Neue"/>
                <a:sym typeface="Helvetica Neue"/>
              </a:defRPr>
            </a:pPr>
            <a:endParaRPr dirty="0">
              <a:latin typeface="Grandview" panose="020B0502040204020203" pitchFamily="34" charset="0"/>
            </a:endParaRPr>
          </a:p>
          <a:p>
            <a:pPr>
              <a:buChar char="•"/>
              <a:defRPr>
                <a:latin typeface="Helvetica Neue"/>
                <a:ea typeface="Helvetica Neue"/>
                <a:cs typeface="Helvetica Neue"/>
                <a:sym typeface="Helvetica Neue"/>
              </a:defRPr>
            </a:pPr>
            <a:r>
              <a:rPr dirty="0">
                <a:latin typeface="Grandview" panose="020B0502040204020203" pitchFamily="34" charset="0"/>
              </a:rPr>
              <a:t>To give advice on how best to support your child at home in the early stages of reading and writing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m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We love reading!</a:t>
            </a:r>
            <a:endParaRPr dirty="0">
              <a:latin typeface="Grandview" panose="020B0502040204020203" pitchFamily="34" charset="0"/>
            </a:endParaRPr>
          </a:p>
        </p:txBody>
      </p:sp>
      <p:sp>
        <p:nvSpPr>
          <p:cNvPr id="25" name="To introduce the main features of our phonics programme…"/>
          <p:cNvSpPr txBox="1">
            <a:spLocks noGrp="1"/>
          </p:cNvSpPr>
          <p:nvPr>
            <p:ph type="body" idx="4294967295"/>
          </p:nvPr>
        </p:nvSpPr>
        <p:spPr>
          <a:xfrm>
            <a:off x="457200" y="1600200"/>
            <a:ext cx="8229600" cy="4525963"/>
          </a:xfrm>
          <a:prstGeom prst="rect">
            <a:avLst/>
          </a:prstGeom>
        </p:spPr>
        <p:txBody>
          <a:bodyPr>
            <a:normAutofit/>
          </a:bodyPr>
          <a:lstStyle/>
          <a:p>
            <a:pPr marL="0" indent="0">
              <a:buNone/>
              <a:defRPr>
                <a:latin typeface="Helvetica Neue"/>
                <a:ea typeface="Helvetica Neue"/>
                <a:cs typeface="Helvetica Neue"/>
                <a:sym typeface="Helvetica Neue"/>
              </a:defRPr>
            </a:pPr>
            <a:r>
              <a:rPr lang="en-GB" dirty="0">
                <a:latin typeface="Grandview" panose="020B0502040204020203" pitchFamily="34" charset="0"/>
              </a:rPr>
              <a:t>We read books: both fiction and non-fiction, poetry and rhymes to our children every day. </a:t>
            </a: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r>
              <a:rPr lang="en-GB" dirty="0"/>
              <a:t>Reading for pleasure</a:t>
            </a:r>
          </a:p>
          <a:p>
            <a:r>
              <a:rPr lang="en-GB" dirty="0"/>
              <a:t>Reading for information</a:t>
            </a: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p:txBody>
      </p:sp>
    </p:spTree>
    <p:extLst>
      <p:ext uri="{BB962C8B-B14F-4D97-AF65-F5344CB8AC3E}">
        <p14:creationId xmlns:p14="http://schemas.microsoft.com/office/powerpoint/2010/main" val="28948795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honic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What is </a:t>
            </a:r>
            <a:r>
              <a:rPr dirty="0">
                <a:latin typeface="Grandview" panose="020B0502040204020203" pitchFamily="34" charset="0"/>
              </a:rPr>
              <a:t>Phonics</a:t>
            </a:r>
            <a:r>
              <a:rPr lang="en-GB" dirty="0">
                <a:latin typeface="Grandview" panose="020B0502040204020203" pitchFamily="34" charset="0"/>
              </a:rPr>
              <a:t>?</a:t>
            </a:r>
            <a:endParaRPr dirty="0">
              <a:latin typeface="Grandview" panose="020B0502040204020203" pitchFamily="34" charset="0"/>
            </a:endParaRPr>
          </a:p>
        </p:txBody>
      </p:sp>
      <p:sp>
        <p:nvSpPr>
          <p:cNvPr id="28" name="Phonics is one method we use to teach children to read and write…"/>
          <p:cNvSpPr txBox="1">
            <a:spLocks noGrp="1"/>
          </p:cNvSpPr>
          <p:nvPr>
            <p:ph type="body" idx="4294967295"/>
          </p:nvPr>
        </p:nvSpPr>
        <p:spPr>
          <a:xfrm>
            <a:off x="457200" y="1600200"/>
            <a:ext cx="8229600" cy="4525963"/>
          </a:xfrm>
          <a:prstGeom prst="rect">
            <a:avLst/>
          </a:prstGeom>
        </p:spPr>
        <p:txBody>
          <a:bodyPr lIns="45719" tIns="45720" rIns="45719" bIns="45720" anchor="t">
            <a:normAutofit/>
          </a:bodyPr>
          <a:lstStyle/>
          <a:p>
            <a:pPr>
              <a:buChar char="•"/>
              <a:defRPr>
                <a:latin typeface="Helvetica Neue"/>
                <a:ea typeface="Helvetica Neue"/>
                <a:cs typeface="Helvetica Neue"/>
                <a:sym typeface="Helvetica Neue"/>
              </a:defRPr>
            </a:pPr>
            <a:r>
              <a:rPr dirty="0">
                <a:latin typeface="Grandview" panose="020B0502040204020203" pitchFamily="34" charset="0"/>
              </a:rPr>
              <a:t>Phonics is </a:t>
            </a:r>
            <a:r>
              <a:rPr lang="en-GB" dirty="0">
                <a:latin typeface="Grandview" panose="020B0502040204020203" pitchFamily="34" charset="0"/>
              </a:rPr>
              <a:t>the main</a:t>
            </a:r>
            <a:r>
              <a:rPr dirty="0">
                <a:latin typeface="Grandview" panose="020B0502040204020203" pitchFamily="34" charset="0"/>
              </a:rPr>
              <a:t> method we use to teach children to read and write</a:t>
            </a:r>
          </a:p>
          <a:p>
            <a:pPr>
              <a:buChar char="•"/>
              <a:defRPr>
                <a:latin typeface="Helvetica Neue"/>
                <a:ea typeface="Helvetica Neue"/>
                <a:cs typeface="Helvetica Neue"/>
                <a:sym typeface="Helvetica Neue"/>
              </a:defRPr>
            </a:pPr>
            <a:r>
              <a:rPr dirty="0">
                <a:latin typeface="Grandview" panose="020B0502040204020203" pitchFamily="34" charset="0"/>
              </a:rPr>
              <a:t>It gives them the tools to break words down into their sounds and blend these together to read</a:t>
            </a:r>
            <a:r>
              <a:rPr lang="en-GB" dirty="0">
                <a:latin typeface="Grandview" panose="020B0502040204020203" pitchFamily="34" charset="0"/>
              </a:rPr>
              <a:t>- decoding</a:t>
            </a:r>
          </a:p>
          <a:p>
            <a:pPr>
              <a:buChar char="•"/>
              <a:defRPr>
                <a:latin typeface="Helvetica Neue"/>
                <a:ea typeface="Helvetica Neue"/>
                <a:cs typeface="Helvetica Neue"/>
                <a:sym typeface="Helvetica Neue"/>
              </a:defRPr>
            </a:pPr>
            <a:r>
              <a:rPr lang="en-GB" dirty="0">
                <a:latin typeface="Grandview" panose="020B0502040204020203" pitchFamily="34" charset="0"/>
              </a:rPr>
              <a:t>We blend to read, we segment to spell</a:t>
            </a:r>
            <a:endParaRPr dirty="0">
              <a:latin typeface="Grandview" panose="020B0502040204020203"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honic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How is </a:t>
            </a:r>
            <a:r>
              <a:rPr dirty="0">
                <a:latin typeface="Grandview" panose="020B0502040204020203" pitchFamily="34" charset="0"/>
              </a:rPr>
              <a:t>Phonics</a:t>
            </a:r>
            <a:r>
              <a:rPr lang="en-GB" dirty="0">
                <a:latin typeface="Grandview" panose="020B0502040204020203" pitchFamily="34" charset="0"/>
              </a:rPr>
              <a:t> taught?</a:t>
            </a:r>
            <a:endParaRPr dirty="0">
              <a:latin typeface="Grandview" panose="020B0502040204020203" pitchFamily="34" charset="0"/>
            </a:endParaRPr>
          </a:p>
        </p:txBody>
      </p:sp>
      <p:sp>
        <p:nvSpPr>
          <p:cNvPr id="28" name="Phonics is one method we use to teach children to read and write…"/>
          <p:cNvSpPr txBox="1">
            <a:spLocks noGrp="1"/>
          </p:cNvSpPr>
          <p:nvPr>
            <p:ph type="body" idx="4294967295"/>
          </p:nvPr>
        </p:nvSpPr>
        <p:spPr>
          <a:xfrm>
            <a:off x="457200" y="1600200"/>
            <a:ext cx="8229600" cy="4525963"/>
          </a:xfrm>
          <a:prstGeom prst="rect">
            <a:avLst/>
          </a:prstGeom>
        </p:spPr>
        <p:txBody>
          <a:bodyPr lIns="45719" tIns="45720" rIns="45719" bIns="45720" anchor="t">
            <a:normAutofit/>
          </a:bodyPr>
          <a:lstStyle/>
          <a:p>
            <a:pPr>
              <a:buFont typeface="Arial"/>
              <a:buChar char="•"/>
              <a:defRPr>
                <a:latin typeface="Helvetica Neue"/>
                <a:ea typeface="Helvetica Neue"/>
                <a:cs typeface="Helvetica Neue"/>
                <a:sym typeface="Helvetica Neue"/>
              </a:defRPr>
            </a:pPr>
            <a:r>
              <a:rPr lang="en-GB" dirty="0">
                <a:latin typeface="Grandview" panose="020B0502040204020203" pitchFamily="34" charset="0"/>
              </a:rPr>
              <a:t>It is taught every day for 20 minutes and all children are assessed half termly</a:t>
            </a:r>
          </a:p>
          <a:p>
            <a:pPr>
              <a:buChar char="•"/>
              <a:defRPr>
                <a:latin typeface="Helvetica Neue"/>
                <a:ea typeface="Helvetica Neue"/>
                <a:cs typeface="Helvetica Neue"/>
                <a:sym typeface="Helvetica Neue"/>
              </a:defRPr>
            </a:pPr>
            <a:r>
              <a:rPr lang="en-GB" dirty="0">
                <a:latin typeface="Grandview" panose="020B0502040204020203" pitchFamily="34" charset="0"/>
              </a:rPr>
              <a:t>In each lesson children rehearse GPCs they already know, learn a new one and read and write words with the new GPCs in</a:t>
            </a:r>
          </a:p>
          <a:p>
            <a:pPr>
              <a:buChar char="•"/>
              <a:defRPr>
                <a:latin typeface="Helvetica Neue"/>
                <a:ea typeface="Helvetica Neue"/>
                <a:cs typeface="Helvetica Neue"/>
                <a:sym typeface="Helvetica Neue"/>
              </a:defRPr>
            </a:pPr>
            <a:r>
              <a:rPr lang="en-GB" dirty="0">
                <a:latin typeface="Grandview" panose="020B0502040204020203" pitchFamily="34" charset="0"/>
              </a:rPr>
              <a:t>Children are taught to use pure sounds – no schwa</a:t>
            </a:r>
          </a:p>
          <a:p>
            <a:pPr marL="0" indent="0">
              <a:buNone/>
              <a:defRPr>
                <a:latin typeface="Helvetica Neue"/>
                <a:ea typeface="Helvetica Neue"/>
                <a:cs typeface="Helvetica Neue"/>
                <a:sym typeface="Helvetica Neue"/>
              </a:defRPr>
            </a:pPr>
            <a:endParaRPr dirty="0">
              <a:latin typeface="Grandview" panose="020B0502040204020203" pitchFamily="34" charset="0"/>
            </a:endParaRPr>
          </a:p>
        </p:txBody>
      </p:sp>
    </p:spTree>
    <p:extLst>
      <p:ext uri="{BB962C8B-B14F-4D97-AF65-F5344CB8AC3E}">
        <p14:creationId xmlns:p14="http://schemas.microsoft.com/office/powerpoint/2010/main" val="41256776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honic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So what is a schwa?</a:t>
            </a:r>
            <a:endParaRPr dirty="0">
              <a:latin typeface="Grandview" panose="020B0502040204020203" pitchFamily="34" charset="0"/>
            </a:endParaRPr>
          </a:p>
        </p:txBody>
      </p:sp>
      <p:sp>
        <p:nvSpPr>
          <p:cNvPr id="28" name="Phonics is one method we use to teach children to read and write…"/>
          <p:cNvSpPr txBox="1">
            <a:spLocks noGrp="1"/>
          </p:cNvSpPr>
          <p:nvPr>
            <p:ph type="body" idx="4294967295"/>
          </p:nvPr>
        </p:nvSpPr>
        <p:spPr>
          <a:xfrm>
            <a:off x="739833" y="1417638"/>
            <a:ext cx="8229600" cy="4525963"/>
          </a:xfrm>
          <a:prstGeom prst="rect">
            <a:avLst/>
          </a:prstGeom>
        </p:spPr>
        <p:txBody>
          <a:bodyPr lIns="45719" tIns="45720" rIns="45719" bIns="45720" anchor="t">
            <a:normAutofit fontScale="92500"/>
          </a:bodyPr>
          <a:lstStyle/>
          <a:p>
            <a:pPr marL="0" indent="0">
              <a:buNone/>
              <a:defRPr>
                <a:latin typeface="Helvetica Neue"/>
                <a:ea typeface="Helvetica Neue"/>
                <a:cs typeface="Helvetica Neue"/>
                <a:sym typeface="Helvetica Neue"/>
              </a:defRPr>
            </a:pPr>
            <a:r>
              <a:rPr lang="en-GB" b="1" i="0" dirty="0">
                <a:solidFill>
                  <a:srgbClr val="1D2A57"/>
                </a:solidFill>
                <a:effectLst/>
                <a:latin typeface="Grandview" panose="020B0502040204020203" pitchFamily="34" charset="0"/>
              </a:rPr>
              <a:t>the </a:t>
            </a:r>
            <a:r>
              <a:rPr lang="en-GB" b="1" i="0" u="none" strike="noStrike" dirty="0">
                <a:solidFill>
                  <a:srgbClr val="1D2A57"/>
                </a:solidFill>
                <a:effectLst/>
                <a:latin typeface="Grandview" panose="020B0502040204020203" pitchFamily="34" charset="0"/>
                <a:hlinkClick r:id="rId2" tooltip="weak"/>
              </a:rPr>
              <a:t>weak</a:t>
            </a:r>
            <a:r>
              <a:rPr lang="en-GB" b="1" i="0" dirty="0">
                <a:solidFill>
                  <a:srgbClr val="1D2A57"/>
                </a:solidFill>
                <a:effectLst/>
                <a:latin typeface="Grandview" panose="020B0502040204020203" pitchFamily="34" charset="0"/>
              </a:rPr>
              <a:t> </a:t>
            </a:r>
            <a:r>
              <a:rPr lang="en-GB" b="1" i="0" u="none" strike="noStrike" dirty="0">
                <a:solidFill>
                  <a:srgbClr val="1D2A57"/>
                </a:solidFill>
                <a:effectLst/>
                <a:latin typeface="Grandview" panose="020B0502040204020203" pitchFamily="34" charset="0"/>
                <a:hlinkClick r:id="rId3" tooltip="vowel"/>
              </a:rPr>
              <a:t>vowel</a:t>
            </a:r>
            <a:r>
              <a:rPr lang="en-GB" b="1" i="0" dirty="0">
                <a:solidFill>
                  <a:srgbClr val="1D2A57"/>
                </a:solidFill>
                <a:effectLst/>
                <a:latin typeface="Grandview" panose="020B0502040204020203" pitchFamily="34" charset="0"/>
              </a:rPr>
              <a:t> </a:t>
            </a:r>
            <a:r>
              <a:rPr lang="en-GB" b="1" i="0" u="none" strike="noStrike" dirty="0">
                <a:solidFill>
                  <a:srgbClr val="1D2A57"/>
                </a:solidFill>
                <a:effectLst/>
                <a:latin typeface="Grandview" panose="020B0502040204020203" pitchFamily="34" charset="0"/>
                <a:hlinkClick r:id="rId4" tooltip="sound"/>
              </a:rPr>
              <a:t>sound</a:t>
            </a:r>
            <a:r>
              <a:rPr lang="en-GB" b="1" i="0" dirty="0">
                <a:solidFill>
                  <a:srgbClr val="1D2A57"/>
                </a:solidFill>
                <a:effectLst/>
                <a:latin typeface="Grandview" panose="020B0502040204020203" pitchFamily="34" charset="0"/>
              </a:rPr>
              <a:t> in some </a:t>
            </a:r>
            <a:r>
              <a:rPr lang="en-GB" b="1" i="0" u="none" strike="noStrike" dirty="0">
                <a:solidFill>
                  <a:srgbClr val="1D2A57"/>
                </a:solidFill>
                <a:effectLst/>
                <a:latin typeface="Grandview" panose="020B0502040204020203" pitchFamily="34" charset="0"/>
                <a:hlinkClick r:id="rId5" tooltip="syllables"/>
              </a:rPr>
              <a:t>syllables</a:t>
            </a:r>
            <a:r>
              <a:rPr lang="en-GB" b="1" i="0" dirty="0">
                <a:solidFill>
                  <a:srgbClr val="1D2A57"/>
                </a:solidFill>
                <a:effectLst/>
                <a:latin typeface="Grandview" panose="020B0502040204020203" pitchFamily="34" charset="0"/>
              </a:rPr>
              <a:t> that is not </a:t>
            </a:r>
            <a:r>
              <a:rPr lang="en-GB" b="1" i="0" u="none" strike="noStrike" dirty="0">
                <a:solidFill>
                  <a:srgbClr val="1D2A57"/>
                </a:solidFill>
                <a:effectLst/>
                <a:latin typeface="Grandview" panose="020B0502040204020203" pitchFamily="34" charset="0"/>
                <a:hlinkClick r:id="rId6" tooltip="emphasized"/>
              </a:rPr>
              <a:t>emphasized</a:t>
            </a:r>
            <a:r>
              <a:rPr lang="en-GB" b="1" i="0" dirty="0">
                <a:solidFill>
                  <a:srgbClr val="1D2A57"/>
                </a:solidFill>
                <a:effectLst/>
                <a:latin typeface="Grandview" panose="020B0502040204020203" pitchFamily="34" charset="0"/>
              </a:rPr>
              <a:t>, such as the first </a:t>
            </a:r>
            <a:r>
              <a:rPr lang="en-GB" b="1" i="0" u="none" strike="noStrike" dirty="0">
                <a:solidFill>
                  <a:srgbClr val="1D2A57"/>
                </a:solidFill>
                <a:effectLst/>
                <a:latin typeface="Grandview" panose="020B0502040204020203" pitchFamily="34" charset="0"/>
                <a:hlinkClick r:id="rId5" tooltip="syllable"/>
              </a:rPr>
              <a:t>syllable</a:t>
            </a:r>
            <a:r>
              <a:rPr lang="en-GB" b="1" i="0" dirty="0">
                <a:solidFill>
                  <a:srgbClr val="1D2A57"/>
                </a:solidFill>
                <a:effectLst/>
                <a:latin typeface="Grandview" panose="020B0502040204020203" pitchFamily="34" charset="0"/>
              </a:rPr>
              <a:t> of "about" and the second </a:t>
            </a:r>
            <a:r>
              <a:rPr lang="en-GB" b="1" i="0" u="none" strike="noStrike" dirty="0">
                <a:solidFill>
                  <a:srgbClr val="1D2A57"/>
                </a:solidFill>
                <a:effectLst/>
                <a:latin typeface="Grandview" panose="020B0502040204020203" pitchFamily="34" charset="0"/>
                <a:hlinkClick r:id="rId5" tooltip="syllable"/>
              </a:rPr>
              <a:t>syllable</a:t>
            </a:r>
            <a:r>
              <a:rPr lang="en-GB" b="1" i="0" dirty="0">
                <a:solidFill>
                  <a:srgbClr val="1D2A57"/>
                </a:solidFill>
                <a:effectLst/>
                <a:latin typeface="Grandview" panose="020B0502040204020203" pitchFamily="34" charset="0"/>
              </a:rPr>
              <a:t> of "given", or the ə </a:t>
            </a:r>
            <a:r>
              <a:rPr lang="en-GB" b="1" i="0" u="none" strike="noStrike" dirty="0">
                <a:solidFill>
                  <a:srgbClr val="1D2A57"/>
                </a:solidFill>
                <a:effectLst/>
                <a:latin typeface="Grandview" panose="020B0502040204020203" pitchFamily="34" charset="0"/>
                <a:hlinkClick r:id="rId7" tooltip="symbol"/>
              </a:rPr>
              <a:t>symbol</a:t>
            </a:r>
            <a:r>
              <a:rPr lang="en-GB" b="1" i="0" dirty="0">
                <a:solidFill>
                  <a:srgbClr val="1D2A57"/>
                </a:solidFill>
                <a:effectLst/>
                <a:latin typeface="Grandview" panose="020B0502040204020203" pitchFamily="34" charset="0"/>
              </a:rPr>
              <a:t> that </a:t>
            </a:r>
            <a:r>
              <a:rPr lang="en-GB" b="1" i="0" u="none" strike="noStrike" dirty="0">
                <a:solidFill>
                  <a:srgbClr val="1D2A57"/>
                </a:solidFill>
                <a:effectLst/>
                <a:latin typeface="Grandview" panose="020B0502040204020203" pitchFamily="34" charset="0"/>
                <a:hlinkClick r:id="rId8" tooltip="represents"/>
              </a:rPr>
              <a:t>represents</a:t>
            </a:r>
            <a:r>
              <a:rPr lang="en-GB" b="1" i="0" dirty="0">
                <a:solidFill>
                  <a:srgbClr val="1D2A57"/>
                </a:solidFill>
                <a:effectLst/>
                <a:latin typeface="Grandview" panose="020B0502040204020203" pitchFamily="34" charset="0"/>
              </a:rPr>
              <a:t> this </a:t>
            </a:r>
            <a:r>
              <a:rPr lang="en-GB" b="1" i="0" u="none" strike="noStrike" dirty="0">
                <a:solidFill>
                  <a:srgbClr val="1D2A57"/>
                </a:solidFill>
                <a:effectLst/>
                <a:latin typeface="Grandview" panose="020B0502040204020203" pitchFamily="34" charset="0"/>
                <a:hlinkClick r:id="rId4" tooltip="sound"/>
              </a:rPr>
              <a:t>sound</a:t>
            </a:r>
            <a:endParaRPr lang="en-GB" b="1" i="0" u="none" strike="noStrike" dirty="0">
              <a:solidFill>
                <a:srgbClr val="1D2A57"/>
              </a:solidFill>
              <a:effectLst/>
              <a:latin typeface="Grandview" panose="020B0502040204020203" pitchFamily="34" charset="0"/>
            </a:endParaRPr>
          </a:p>
          <a:p>
            <a:pPr marL="0" indent="0">
              <a:buNone/>
              <a:defRPr>
                <a:latin typeface="Helvetica Neue"/>
                <a:ea typeface="Helvetica Neue"/>
                <a:cs typeface="Helvetica Neue"/>
                <a:sym typeface="Helvetica Neue"/>
              </a:defRPr>
            </a:pPr>
            <a:endParaRPr lang="en-GB" b="1" dirty="0">
              <a:solidFill>
                <a:srgbClr val="1D2A57"/>
              </a:solidFill>
              <a:latin typeface="Grandview" panose="020B0502040204020203" pitchFamily="34" charset="0"/>
            </a:endParaRPr>
          </a:p>
          <a:p>
            <a:pPr marL="0" indent="0">
              <a:buNone/>
              <a:defRPr>
                <a:latin typeface="Helvetica Neue"/>
                <a:ea typeface="Helvetica Neue"/>
                <a:cs typeface="Helvetica Neue"/>
                <a:sym typeface="Helvetica Neue"/>
              </a:defRPr>
            </a:pPr>
            <a:r>
              <a:rPr lang="en-GB" b="1" dirty="0">
                <a:solidFill>
                  <a:srgbClr val="1D2A57"/>
                </a:solidFill>
                <a:latin typeface="Grandview" panose="020B0502040204020203" pitchFamily="34" charset="0"/>
              </a:rPr>
              <a:t>In phonics it is the sound that is sometimes made when the phoneme is pronounced with an ‘u’ on the end. It is not useful or helpful when learning to read and write with phonics.</a:t>
            </a:r>
            <a:endParaRPr dirty="0">
              <a:latin typeface="Grandview" panose="020B0502040204020203" pitchFamily="34" charset="0"/>
            </a:endParaRPr>
          </a:p>
        </p:txBody>
      </p:sp>
    </p:spTree>
    <p:extLst>
      <p:ext uri="{BB962C8B-B14F-4D97-AF65-F5344CB8AC3E}">
        <p14:creationId xmlns:p14="http://schemas.microsoft.com/office/powerpoint/2010/main" val="345299282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m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Reading at school</a:t>
            </a:r>
            <a:endParaRPr dirty="0">
              <a:latin typeface="Grandview" panose="020B0502040204020203" pitchFamily="34" charset="0"/>
            </a:endParaRPr>
          </a:p>
        </p:txBody>
      </p:sp>
      <p:sp>
        <p:nvSpPr>
          <p:cNvPr id="25" name="To introduce the main features of our phonics programme…"/>
          <p:cNvSpPr txBox="1">
            <a:spLocks noGrp="1"/>
          </p:cNvSpPr>
          <p:nvPr>
            <p:ph type="body" idx="4294967295"/>
          </p:nvPr>
        </p:nvSpPr>
        <p:spPr>
          <a:xfrm>
            <a:off x="457200" y="1600200"/>
            <a:ext cx="8229600" cy="4525963"/>
          </a:xfrm>
          <a:prstGeom prst="rect">
            <a:avLst/>
          </a:prstGeom>
        </p:spPr>
        <p:txBody>
          <a:bodyPr>
            <a:normAutofit fontScale="92500" lnSpcReduction="10000"/>
          </a:bodyPr>
          <a:lstStyle/>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r>
              <a:rPr lang="en-GB" dirty="0">
                <a:latin typeface="Grandview" panose="020B0502040204020203" pitchFamily="34" charset="0"/>
              </a:rPr>
              <a:t>Reading is taught in our phonics lessons.</a:t>
            </a:r>
          </a:p>
          <a:p>
            <a:pPr marL="0" indent="0">
              <a:buNone/>
              <a:defRPr>
                <a:latin typeface="Helvetica Neue"/>
                <a:ea typeface="Helvetica Neue"/>
                <a:cs typeface="Helvetica Neue"/>
                <a:sym typeface="Helvetica Neue"/>
              </a:defRPr>
            </a:pPr>
            <a:r>
              <a:rPr lang="en-GB" dirty="0">
                <a:latin typeface="Grandview" panose="020B0502040204020203" pitchFamily="34" charset="0"/>
              </a:rPr>
              <a:t>In the Spring Term children have a guided reading lesson twice a week, where they read independently in a group. This is where we teach the skills of reading (how to use prosody, what punctuation does for us, the meaning of new words)</a:t>
            </a:r>
          </a:p>
          <a:p>
            <a:pPr marL="0" indent="0">
              <a:buNone/>
              <a:defRPr>
                <a:latin typeface="Helvetica Neue"/>
                <a:ea typeface="Helvetica Neue"/>
                <a:cs typeface="Helvetica Neue"/>
                <a:sym typeface="Helvetica Neue"/>
              </a:defRPr>
            </a:pPr>
            <a:r>
              <a:rPr lang="en-GB" dirty="0">
                <a:latin typeface="Grandview" panose="020B0502040204020203" pitchFamily="34" charset="0"/>
              </a:rPr>
              <a:t>Children are heard read 1:1 with a teacher every other week.</a:t>
            </a:r>
            <a:endParaRPr dirty="0">
              <a:latin typeface="Grandview" panose="020B0502040204020203" pitchFamily="34" charset="0"/>
            </a:endParaRPr>
          </a:p>
        </p:txBody>
      </p:sp>
    </p:spTree>
    <p:extLst>
      <p:ext uri="{BB962C8B-B14F-4D97-AF65-F5344CB8AC3E}">
        <p14:creationId xmlns:p14="http://schemas.microsoft.com/office/powerpoint/2010/main" val="30259055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m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Reading at home</a:t>
            </a:r>
            <a:endParaRPr dirty="0">
              <a:latin typeface="Grandview" panose="020B0502040204020203" pitchFamily="34" charset="0"/>
            </a:endParaRPr>
          </a:p>
        </p:txBody>
      </p:sp>
      <p:sp>
        <p:nvSpPr>
          <p:cNvPr id="25" name="To introduce the main features of our phonics programme…"/>
          <p:cNvSpPr txBox="1">
            <a:spLocks noGrp="1"/>
          </p:cNvSpPr>
          <p:nvPr>
            <p:ph type="body" idx="4294967295"/>
          </p:nvPr>
        </p:nvSpPr>
        <p:spPr>
          <a:xfrm>
            <a:off x="457200" y="1600200"/>
            <a:ext cx="8229600" cy="4525963"/>
          </a:xfrm>
          <a:prstGeom prst="rect">
            <a:avLst/>
          </a:prstGeom>
        </p:spPr>
        <p:txBody>
          <a:bodyPr>
            <a:normAutofit/>
          </a:bodyPr>
          <a:lstStyle/>
          <a:p>
            <a:pPr marL="0" indent="0">
              <a:buNone/>
              <a:defRPr>
                <a:latin typeface="Helvetica Neue"/>
                <a:ea typeface="Helvetica Neue"/>
                <a:cs typeface="Helvetica Neue"/>
                <a:sym typeface="Helvetica Neue"/>
              </a:defRPr>
            </a:pPr>
            <a:r>
              <a:rPr lang="en-GB" dirty="0">
                <a:latin typeface="Grandview" panose="020B0502040204020203" pitchFamily="34" charset="0"/>
              </a:rPr>
              <a:t>Children will bring home two books: one is a story/non-fiction for you to read to your child, the other is their reading book for them to read to you.</a:t>
            </a: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a:p>
            <a:pPr marL="0" indent="0">
              <a:buNone/>
              <a:defRPr>
                <a:latin typeface="Helvetica Neue"/>
                <a:ea typeface="Helvetica Neue"/>
                <a:cs typeface="Helvetica Neue"/>
                <a:sym typeface="Helvetica Neue"/>
              </a:defRPr>
            </a:pPr>
            <a:r>
              <a:rPr lang="en-GB" dirty="0">
                <a:latin typeface="Grandview" panose="020B0502040204020203" pitchFamily="34" charset="0"/>
              </a:rPr>
              <a:t>They need to read their reading book</a:t>
            </a:r>
            <a:r>
              <a:rPr lang="en-GB" b="1" dirty="0">
                <a:latin typeface="Grandview" panose="020B0502040204020203" pitchFamily="34" charset="0"/>
              </a:rPr>
              <a:t> all the way through three times.</a:t>
            </a: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p:txBody>
      </p:sp>
    </p:spTree>
    <p:extLst>
      <p:ext uri="{BB962C8B-B14F-4D97-AF65-F5344CB8AC3E}">
        <p14:creationId xmlns:p14="http://schemas.microsoft.com/office/powerpoint/2010/main" val="162156799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ms"/>
          <p:cNvSpPr txBox="1">
            <a:spLocks noGrp="1"/>
          </p:cNvSpPr>
          <p:nvPr>
            <p:ph type="title" idx="4294967295"/>
          </p:nvPr>
        </p:nvSpPr>
        <p:spPr>
          <a:xfrm>
            <a:off x="457200" y="274637"/>
            <a:ext cx="8229600" cy="1143001"/>
          </a:xfrm>
          <a:prstGeom prst="rect">
            <a:avLst/>
          </a:prstGeom>
        </p:spPr>
        <p:txBody>
          <a:bodyPr>
            <a:normAutofit/>
          </a:bodyPr>
          <a:lstStyle>
            <a:lvl1pPr>
              <a:defRPr>
                <a:latin typeface="Helvetica Neue"/>
                <a:ea typeface="Helvetica Neue"/>
                <a:cs typeface="Helvetica Neue"/>
                <a:sym typeface="Helvetica Neue"/>
              </a:defRPr>
            </a:lvl1pPr>
          </a:lstStyle>
          <a:p>
            <a:r>
              <a:rPr lang="en-GB" dirty="0">
                <a:latin typeface="Grandview" panose="020B0502040204020203" pitchFamily="34" charset="0"/>
              </a:rPr>
              <a:t>Tips for Reading at home</a:t>
            </a:r>
            <a:endParaRPr dirty="0">
              <a:latin typeface="Grandview" panose="020B0502040204020203" pitchFamily="34" charset="0"/>
            </a:endParaRPr>
          </a:p>
        </p:txBody>
      </p:sp>
      <p:sp>
        <p:nvSpPr>
          <p:cNvPr id="25" name="To introduce the main features of our phonics programme…"/>
          <p:cNvSpPr txBox="1">
            <a:spLocks noGrp="1"/>
          </p:cNvSpPr>
          <p:nvPr>
            <p:ph type="body" idx="4294967295"/>
          </p:nvPr>
        </p:nvSpPr>
        <p:spPr>
          <a:xfrm>
            <a:off x="457200" y="1600200"/>
            <a:ext cx="8229600" cy="4525963"/>
          </a:xfrm>
          <a:prstGeom prst="rect">
            <a:avLst/>
          </a:prstGeom>
        </p:spPr>
        <p:txBody>
          <a:bodyPr>
            <a:normAutofit fontScale="85000" lnSpcReduction="10000"/>
          </a:bodyPr>
          <a:lstStyle/>
          <a:p>
            <a:r>
              <a:rPr lang="en-GB" dirty="0">
                <a:latin typeface="Grandview" panose="020B0502040204020203" pitchFamily="34" charset="0"/>
              </a:rPr>
              <a:t>5 – 10 minutes</a:t>
            </a:r>
          </a:p>
          <a:p>
            <a:r>
              <a:rPr lang="en-GB" dirty="0">
                <a:latin typeface="Grandview" panose="020B0502040204020203" pitchFamily="34" charset="0"/>
              </a:rPr>
              <a:t>Choose a time that works for you and your family</a:t>
            </a:r>
          </a:p>
          <a:p>
            <a:r>
              <a:rPr lang="en-GB" dirty="0">
                <a:latin typeface="Grandview" panose="020B0502040204020203" pitchFamily="34" charset="0"/>
              </a:rPr>
              <a:t>Be positive and celebrate successes</a:t>
            </a:r>
          </a:p>
          <a:p>
            <a:r>
              <a:rPr lang="en-GB" dirty="0">
                <a:latin typeface="Grandview" panose="020B0502040204020203" pitchFamily="34" charset="0"/>
              </a:rPr>
              <a:t>Encourage them to point to the graphemes</a:t>
            </a:r>
          </a:p>
          <a:p>
            <a:r>
              <a:rPr lang="en-GB" dirty="0">
                <a:latin typeface="Grandview" panose="020B0502040204020203" pitchFamily="34" charset="0"/>
              </a:rPr>
              <a:t>Encourage them to say the sounds and blend them together</a:t>
            </a:r>
          </a:p>
          <a:p>
            <a:r>
              <a:rPr lang="en-GB" dirty="0">
                <a:latin typeface="Grandview" panose="020B0502040204020203" pitchFamily="34" charset="0"/>
              </a:rPr>
              <a:t>Be patient and let them try and work it out </a:t>
            </a:r>
          </a:p>
          <a:p>
            <a:r>
              <a:rPr lang="en-GB" dirty="0">
                <a:latin typeface="Grandview" panose="020B0502040204020203" pitchFamily="34" charset="0"/>
              </a:rPr>
              <a:t>Remind them to read common exception words by sight </a:t>
            </a:r>
          </a:p>
          <a:p>
            <a:r>
              <a:rPr lang="en-GB" dirty="0">
                <a:latin typeface="Grandview" panose="020B0502040204020203" pitchFamily="34" charset="0"/>
              </a:rPr>
              <a:t>Try to finish the book in one sitting if possible</a:t>
            </a:r>
          </a:p>
          <a:p>
            <a:pPr marL="0" indent="0">
              <a:buNone/>
              <a:defRPr>
                <a:latin typeface="Helvetica Neue"/>
                <a:ea typeface="Helvetica Neue"/>
                <a:cs typeface="Helvetica Neue"/>
                <a:sym typeface="Helvetica Neue"/>
              </a:defRPr>
            </a:pPr>
            <a:endParaRPr lang="en-GB" dirty="0">
              <a:latin typeface="Grandview" panose="020B0502040204020203" pitchFamily="34" charset="0"/>
            </a:endParaRPr>
          </a:p>
        </p:txBody>
      </p:sp>
    </p:spTree>
    <p:extLst>
      <p:ext uri="{BB962C8B-B14F-4D97-AF65-F5344CB8AC3E}">
        <p14:creationId xmlns:p14="http://schemas.microsoft.com/office/powerpoint/2010/main" val="974979136"/>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EC1DED29ADFC48BB7EE5647AE2E8A6" ma:contentTypeVersion="18" ma:contentTypeDescription="Create a new document." ma:contentTypeScope="" ma:versionID="9ee8ee68dd18cdf963361116ac764b98">
  <xsd:schema xmlns:xsd="http://www.w3.org/2001/XMLSchema" xmlns:xs="http://www.w3.org/2001/XMLSchema" xmlns:p="http://schemas.microsoft.com/office/2006/metadata/properties" xmlns:ns2="83617a74-a77e-4919-8b66-851d3d6d4acb" xmlns:ns3="50dfbe7e-40f2-4219-a772-00ed00fde26c" targetNamespace="http://schemas.microsoft.com/office/2006/metadata/properties" ma:root="true" ma:fieldsID="cfd82d4a8d7eeddd8db8cbf56ebeeac4" ns2:_="" ns3:_="">
    <xsd:import namespace="83617a74-a77e-4919-8b66-851d3d6d4acb"/>
    <xsd:import namespace="50dfbe7e-40f2-4219-a772-00ed00fde26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617a74-a77e-4919-8b66-851d3d6d4a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8491f0-2c7a-44ab-98e3-3f188a0d6e93}" ma:internalName="TaxCatchAll" ma:showField="CatchAllData" ma:web="83617a74-a77e-4919-8b66-851d3d6d4a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dfbe7e-40f2-4219-a772-00ed00fde2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ea2dba-4e06-48da-b40e-8153a3393e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dfbe7e-40f2-4219-a772-00ed00fde26c">
      <Terms xmlns="http://schemas.microsoft.com/office/infopath/2007/PartnerControls"/>
    </lcf76f155ced4ddcb4097134ff3c332f>
    <TaxCatchAll xmlns="83617a74-a77e-4919-8b66-851d3d6d4acb" xsi:nil="true"/>
  </documentManagement>
</p:properties>
</file>

<file path=customXml/itemProps1.xml><?xml version="1.0" encoding="utf-8"?>
<ds:datastoreItem xmlns:ds="http://schemas.openxmlformats.org/officeDocument/2006/customXml" ds:itemID="{771B5450-7BAA-47D1-BE5E-E43375C30132}">
  <ds:schemaRefs>
    <ds:schemaRef ds:uri="http://schemas.microsoft.com/sharepoint/v3/contenttype/forms"/>
  </ds:schemaRefs>
</ds:datastoreItem>
</file>

<file path=customXml/itemProps2.xml><?xml version="1.0" encoding="utf-8"?>
<ds:datastoreItem xmlns:ds="http://schemas.openxmlformats.org/officeDocument/2006/customXml" ds:itemID="{19C43EAF-454B-4BBC-BCA1-6F2647834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617a74-a77e-4919-8b66-851d3d6d4acb"/>
    <ds:schemaRef ds:uri="50dfbe7e-40f2-4219-a772-00ed00fde2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7F03B6-9276-4DEA-A3D0-268479105DEC}">
  <ds:schemaRefs>
    <ds:schemaRef ds:uri="http://schemas.microsoft.com/office/2006/metadata/properties"/>
    <ds:schemaRef ds:uri="http://schemas.microsoft.com/office/infopath/2007/PartnerControls"/>
    <ds:schemaRef ds:uri="50dfbe7e-40f2-4219-a772-00ed00fde26c"/>
    <ds:schemaRef ds:uri="83617a74-a77e-4919-8b66-851d3d6d4acb"/>
  </ds:schemaRefs>
</ds:datastoreItem>
</file>

<file path=docProps/app.xml><?xml version="1.0" encoding="utf-8"?>
<Properties xmlns="http://schemas.openxmlformats.org/officeDocument/2006/extended-properties" xmlns:vt="http://schemas.openxmlformats.org/officeDocument/2006/docPropsVTypes">
  <TotalTime>21655</TotalTime>
  <Words>924</Words>
  <Application>Microsoft Office PowerPoint</Application>
  <PresentationFormat>On-screen Show (4:3)</PresentationFormat>
  <Paragraphs>87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Grandview</vt:lpstr>
      <vt:lpstr>Grandview </vt:lpstr>
      <vt:lpstr>Office Theme</vt:lpstr>
      <vt:lpstr>Phonics and Early Reading</vt:lpstr>
      <vt:lpstr>Aims</vt:lpstr>
      <vt:lpstr>We love reading!</vt:lpstr>
      <vt:lpstr>What is Phonics?</vt:lpstr>
      <vt:lpstr>How is Phonics taught?</vt:lpstr>
      <vt:lpstr>So what is a schwa?</vt:lpstr>
      <vt:lpstr>Reading at school</vt:lpstr>
      <vt:lpstr>Reading at home</vt:lpstr>
      <vt:lpstr>Tips for Reading at home</vt:lpstr>
      <vt:lpstr>Handwriting and letter formation</vt:lpstr>
      <vt:lpstr>Handwriting and letter formation</vt:lpstr>
      <vt:lpstr>Phase 1</vt:lpstr>
      <vt:lpstr>How you can help </vt:lpstr>
      <vt:lpstr>PowerPoint Presentation</vt:lpstr>
      <vt:lpstr>Phase 2</vt:lpstr>
      <vt:lpstr>Phase 3 </vt:lpstr>
      <vt:lpstr>Tricky words CEWs</vt:lpstr>
      <vt:lpstr>Glossary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Gabi Manzi - Long Sutton</dc:creator>
  <cp:lastModifiedBy>Gabi Manzi - Long Sutton</cp:lastModifiedBy>
  <cp:revision>14</cp:revision>
  <dcterms:modified xsi:type="dcterms:W3CDTF">2025-09-24T12:13:32Z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0x010100D6EC1DED29ADFC48BB7EE5647AE2E8A6</vt:lpwstr>
  </property>
  <property fmtid="{D5CDD505-2E9C-101B-9397-08002B2CF9AE}" pid="3" name="MediaServiceImageTags">
    <vt:lpwstr/>
  </property>
</Properties>
</file>