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b="def" i="def"/>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97" name="Shape 97"/>
          <p:cNvSpPr/>
          <p:nvPr>
            <p:ph type="sldImg"/>
          </p:nvPr>
        </p:nvSpPr>
        <p:spPr>
          <a:xfrm>
            <a:off x="1143000" y="685800"/>
            <a:ext cx="4572000" cy="3429000"/>
          </a:xfrm>
          <a:prstGeom prst="rect">
            <a:avLst/>
          </a:prstGeom>
        </p:spPr>
        <p:txBody>
          <a:bodyPr/>
          <a:lstStyle/>
          <a:p>
            <a:pPr/>
          </a:p>
        </p:txBody>
      </p:sp>
      <p:sp>
        <p:nvSpPr>
          <p:cNvPr id="98" name="Shape 9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12.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13.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14.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5" name="Shape 105"/>
          <p:cNvSpPr/>
          <p:nvPr>
            <p:ph type="sldImg"/>
          </p:nvPr>
        </p:nvSpPr>
        <p:spPr>
          <a:prstGeom prst="rect">
            <a:avLst/>
          </a:prstGeom>
        </p:spPr>
        <p:txBody>
          <a:bodyPr/>
          <a:lstStyle/>
          <a:p>
            <a:pPr/>
          </a:p>
        </p:txBody>
      </p:sp>
      <p:sp>
        <p:nvSpPr>
          <p:cNvPr id="106" name="Shape 106"/>
          <p:cNvSpPr/>
          <p:nvPr>
            <p:ph type="body" sz="quarter" idx="1"/>
          </p:nvPr>
        </p:nvSpPr>
        <p:spPr>
          <a:prstGeom prst="rect">
            <a:avLst/>
          </a:prstGeom>
        </p:spPr>
        <p:txBody>
          <a:bodyPr/>
          <a:lstStyle/>
          <a:p>
            <a:pPr/>
            <a:r>
              <a:t>Welcome to the session. </a:t>
            </a:r>
          </a:p>
          <a:p>
            <a:pPr/>
          </a:p>
          <a:p>
            <a:pPr/>
            <a:r>
              <a:t>We are very excited you are here to learn about the most amazing journey that their children are starting – learning to read!!! </a:t>
            </a:r>
          </a:p>
          <a:p>
            <a:pPr/>
          </a:p>
          <a:p>
            <a:pPr/>
            <a:r>
              <a:t>Explain how you are structuring the session/ sessions to give them information about how early reading is taught at your school and how they can play a vital role in supporting their child’s reading journey.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2" name="Shape 162"/>
          <p:cNvSpPr/>
          <p:nvPr>
            <p:ph type="sldImg"/>
          </p:nvPr>
        </p:nvSpPr>
        <p:spPr>
          <a:prstGeom prst="rect">
            <a:avLst/>
          </a:prstGeom>
        </p:spPr>
        <p:txBody>
          <a:bodyPr/>
          <a:lstStyle/>
          <a:p>
            <a:pPr/>
          </a:p>
        </p:txBody>
      </p:sp>
      <p:sp>
        <p:nvSpPr>
          <p:cNvPr id="163" name="Shape 163"/>
          <p:cNvSpPr/>
          <p:nvPr>
            <p:ph type="body" sz="quarter" idx="1"/>
          </p:nvPr>
        </p:nvSpPr>
        <p:spPr>
          <a:prstGeom prst="rect">
            <a:avLst/>
          </a:prstGeom>
        </p:spPr>
        <p:txBody>
          <a:bodyPr/>
          <a:lstStyle/>
          <a:p>
            <a:pPr/>
            <a:r>
              <a:t>Whilst learning to decode and reading books that allow children to do this is important there is so much more to reading! We know that decodable books are not the most exciting to read and alone, won’t give our early readers all the skills they need to develop a love of reading. </a:t>
            </a:r>
          </a:p>
          <a:p>
            <a:pPr/>
          </a:p>
          <a:p>
            <a:pPr/>
            <a:r>
              <a:t>It is therefore important that you continue to read to your child and share a wide range of books with them – these should be books that children cannot decode themselves.  Reading books to children is a precious and lovely thing to do – we are sure you and your child already have favourite books that you share together! By modelling reading and show how much you love reading you will be setting a fantastic example to your child. </a:t>
            </a:r>
          </a:p>
          <a:p>
            <a:pPr/>
          </a:p>
          <a:p>
            <a:pPr/>
            <a:r>
              <a:t>When you read to your child you will want to: </a:t>
            </a:r>
          </a:p>
          <a:p>
            <a:pPr/>
          </a:p>
          <a:p>
            <a:pPr marL="171450" indent="-171450">
              <a:buSzPct val="100000"/>
              <a:buFont typeface="Arial"/>
              <a:buChar char="•"/>
            </a:pPr>
            <a:r>
              <a:t>Model how to read a book</a:t>
            </a:r>
          </a:p>
          <a:p>
            <a:pPr marL="171450" indent="-171450">
              <a:buSzPct val="100000"/>
              <a:buFont typeface="Arial"/>
              <a:buChar char="•"/>
            </a:pPr>
            <a:r>
              <a:t>Ask questions about what has happened to support your child’s comprehension  or understanding of the text </a:t>
            </a:r>
          </a:p>
          <a:p>
            <a:pPr marL="171450" indent="-171450">
              <a:buSzPct val="100000"/>
              <a:buFont typeface="Arial"/>
              <a:buChar char="•"/>
            </a:pPr>
            <a:r>
              <a:t>Ask questions about characters’  feelings</a:t>
            </a:r>
          </a:p>
          <a:p>
            <a:pPr marL="171450" indent="-171450">
              <a:buSzPct val="100000"/>
              <a:buFont typeface="Arial"/>
              <a:buChar char="•"/>
            </a:pPr>
            <a:r>
              <a:t>Discuss the meaning of words and vocabulary </a:t>
            </a:r>
          </a:p>
          <a:p>
            <a:pPr marL="171450" indent="-171450">
              <a:buSzPct val="100000"/>
              <a:buFont typeface="Arial"/>
              <a:buChar char="•"/>
            </a:pPr>
            <a:r>
              <a:t>Ask children to predict what they think will happen next </a:t>
            </a:r>
          </a:p>
          <a:p>
            <a:pPr marL="171450" indent="-171450">
              <a:buSzPct val="100000"/>
              <a:buFont typeface="Arial"/>
              <a:buChar char="•"/>
            </a:pPr>
            <a:r>
              <a:t>Make connections with things your child has experienced or other books or films they have seen </a:t>
            </a:r>
          </a:p>
          <a:p>
            <a:pPr/>
          </a:p>
          <a:p>
            <a:pPr/>
            <a:r>
              <a:t>Most importantly – show that you love reading!  By modelling this you will support your child to develop their love of reading.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8" name="Shape 168"/>
          <p:cNvSpPr/>
          <p:nvPr>
            <p:ph type="sldImg"/>
          </p:nvPr>
        </p:nvSpPr>
        <p:spPr>
          <a:prstGeom prst="rect">
            <a:avLst/>
          </a:prstGeom>
        </p:spPr>
        <p:txBody>
          <a:bodyPr/>
          <a:lstStyle/>
          <a:p>
            <a:pPr/>
          </a:p>
        </p:txBody>
      </p:sp>
      <p:sp>
        <p:nvSpPr>
          <p:cNvPr id="169" name="Shape 169"/>
          <p:cNvSpPr/>
          <p:nvPr>
            <p:ph type="body" sz="quarter" idx="1"/>
          </p:nvPr>
        </p:nvSpPr>
        <p:spPr>
          <a:prstGeom prst="rect">
            <a:avLst/>
          </a:prstGeom>
        </p:spPr>
        <p:txBody>
          <a:bodyPr/>
          <a:lstStyle/>
          <a:p>
            <a:pPr/>
            <a:r>
              <a:t>Whilst learning to decode and reading books that allow children to do this is important there is so much more to reading! We know that decodable books are not the most exciting to read and alone, won’t give our early readers all the skills they need to develop a love of reading. </a:t>
            </a:r>
          </a:p>
          <a:p>
            <a:pPr/>
          </a:p>
          <a:p>
            <a:pPr/>
            <a:r>
              <a:t>It is therefore important that you continue to read to your child and share a wide range of books with them – these should be books that children cannot decode themselves.  Reading books to children is a precious and lovely thing to do – we are sure you and your child already have favourite books that you share together! By modelling reading and show how much you love reading you will be setting a fantastic example to your child. </a:t>
            </a:r>
          </a:p>
          <a:p>
            <a:pPr/>
          </a:p>
          <a:p>
            <a:pPr/>
            <a:r>
              <a:t>When you read to your child you will want to: </a:t>
            </a:r>
          </a:p>
          <a:p>
            <a:pPr/>
          </a:p>
          <a:p>
            <a:pPr marL="171450" indent="-171450">
              <a:buSzPct val="100000"/>
              <a:buFont typeface="Arial"/>
              <a:buChar char="•"/>
            </a:pPr>
            <a:r>
              <a:t>Model how to read a book</a:t>
            </a:r>
          </a:p>
          <a:p>
            <a:pPr marL="171450" indent="-171450">
              <a:buSzPct val="100000"/>
              <a:buFont typeface="Arial"/>
              <a:buChar char="•"/>
            </a:pPr>
            <a:r>
              <a:t>Ask questions about what has happened to support your child’s comprehension  or understanding of the text </a:t>
            </a:r>
          </a:p>
          <a:p>
            <a:pPr marL="171450" indent="-171450">
              <a:buSzPct val="100000"/>
              <a:buFont typeface="Arial"/>
              <a:buChar char="•"/>
            </a:pPr>
            <a:r>
              <a:t>Ask questions about characters’  feelings</a:t>
            </a:r>
          </a:p>
          <a:p>
            <a:pPr marL="171450" indent="-171450">
              <a:buSzPct val="100000"/>
              <a:buFont typeface="Arial"/>
              <a:buChar char="•"/>
            </a:pPr>
            <a:r>
              <a:t>Discuss the meaning of words and vocabulary </a:t>
            </a:r>
          </a:p>
          <a:p>
            <a:pPr marL="171450" indent="-171450">
              <a:buSzPct val="100000"/>
              <a:buFont typeface="Arial"/>
              <a:buChar char="•"/>
            </a:pPr>
            <a:r>
              <a:t>Ask children to predict what they think will happen next </a:t>
            </a:r>
          </a:p>
          <a:p>
            <a:pPr marL="171450" indent="-171450">
              <a:buSzPct val="100000"/>
              <a:buFont typeface="Arial"/>
              <a:buChar char="•"/>
            </a:pPr>
            <a:r>
              <a:t>Make connections with things your child has experienced or other books or films they have seen </a:t>
            </a:r>
          </a:p>
          <a:p>
            <a:pPr/>
          </a:p>
          <a:p>
            <a:pPr/>
            <a:r>
              <a:t>Most importantly – show that you love reading!  By modelling this you will support your child to develop their love of reading.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5" name="Shape 175"/>
          <p:cNvSpPr/>
          <p:nvPr>
            <p:ph type="sldImg"/>
          </p:nvPr>
        </p:nvSpPr>
        <p:spPr>
          <a:prstGeom prst="rect">
            <a:avLst/>
          </a:prstGeom>
        </p:spPr>
        <p:txBody>
          <a:bodyPr/>
          <a:lstStyle/>
          <a:p>
            <a:pPr/>
          </a:p>
        </p:txBody>
      </p:sp>
      <p:sp>
        <p:nvSpPr>
          <p:cNvPr id="176" name="Shape 176"/>
          <p:cNvSpPr/>
          <p:nvPr>
            <p:ph type="body" sz="quarter" idx="1"/>
          </p:nvPr>
        </p:nvSpPr>
        <p:spPr>
          <a:prstGeom prst="rect">
            <a:avLst/>
          </a:prstGeom>
        </p:spPr>
        <p:txBody>
          <a:bodyPr/>
          <a:lstStyle/>
          <a:p>
            <a:pPr/>
            <a:r>
              <a:t>We know that when children are reading they are decoding the GPCs they know and blending them together to read a word or group of words. We teach children to use their phonics to spell in the opposite way. Instead of blending the phonemes together to spell a words we seperate the phonemes so we can hear each sound to be able to spell the word. This is called segmenting. </a:t>
            </a:r>
          </a:p>
          <a:p>
            <a:pPr/>
          </a:p>
          <a:p>
            <a:pPr/>
            <a:r>
              <a:t>Let’s try segmenting this word to write it:   sh i p </a:t>
            </a:r>
          </a:p>
          <a:p>
            <a:pPr/>
          </a:p>
          <a:p>
            <a:pPr/>
            <a:r>
              <a:t>Your child will write words, captions and sentences as part of their phonics lesson each day. As with reading, we will only ask them to write words contacting GPCs they have been taught.  As part of their daily lesson we will also teach them how to write and form the letters they are writing.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1" name="Shape 181"/>
          <p:cNvSpPr/>
          <p:nvPr>
            <p:ph type="sldImg"/>
          </p:nvPr>
        </p:nvSpPr>
        <p:spPr>
          <a:prstGeom prst="rect">
            <a:avLst/>
          </a:prstGeom>
        </p:spPr>
        <p:txBody>
          <a:bodyPr/>
          <a:lstStyle/>
          <a:p>
            <a:pPr/>
          </a:p>
        </p:txBody>
      </p:sp>
      <p:sp>
        <p:nvSpPr>
          <p:cNvPr id="182" name="Shape 182"/>
          <p:cNvSpPr/>
          <p:nvPr>
            <p:ph type="body" sz="quarter" idx="1"/>
          </p:nvPr>
        </p:nvSpPr>
        <p:spPr>
          <a:prstGeom prst="rect">
            <a:avLst/>
          </a:prstGeom>
        </p:spPr>
        <p:txBody>
          <a:bodyPr/>
          <a:lstStyle/>
          <a:p>
            <a:pPr/>
            <a:r>
              <a:t>All children are different and, at different points in their learning, will find things more difficult or challenging. Staff at our school have all had training to identify  what children are finding difficult and to help them overcome this.  We know if is very tempting to compare you child to others – especially  with reading and what books they are on etc but  we would suggest you speak to teachers if you have any concerns.  If we have any concerns we will discuss them with you – and we might ask you to do some extra practice at home. </a:t>
            </a:r>
          </a:p>
          <a:p>
            <a:pPr/>
          </a:p>
          <a:p>
            <a:pPr/>
          </a:p>
          <a:p>
            <a:pPr/>
            <a:r>
              <a:t>Teachers and TAs will assess your child reguarly to check their learning. We quickly identify any child who might be at risk of falling behind and will support them with extra phonics- usually by giving them ‘interventions’ to support the specific skill they are struggling with – some children may struggle to identify the GPC, others might not be able to blend yet. </a:t>
            </a:r>
          </a:p>
          <a:p>
            <a:pPr/>
          </a:p>
          <a:p>
            <a:pPr/>
            <a:r>
              <a:t>If a child has SEND we may need to make adaptions to their phonics eg. additional time to practice, more visuals . Again we will discuss these with you but research has shown that phonics is the most effective way of teaching children with SEND to read.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6" name="Shape 186"/>
          <p:cNvSpPr/>
          <p:nvPr>
            <p:ph type="sldImg"/>
          </p:nvPr>
        </p:nvSpPr>
        <p:spPr>
          <a:prstGeom prst="rect">
            <a:avLst/>
          </a:prstGeom>
        </p:spPr>
        <p:txBody>
          <a:bodyPr/>
          <a:lstStyle/>
          <a:p>
            <a:pPr/>
          </a:p>
        </p:txBody>
      </p:sp>
      <p:sp>
        <p:nvSpPr>
          <p:cNvPr id="187" name="Shape 187"/>
          <p:cNvSpPr/>
          <p:nvPr>
            <p:ph type="body" sz="quarter" idx="1"/>
          </p:nvPr>
        </p:nvSpPr>
        <p:spPr>
          <a:prstGeom prst="rect">
            <a:avLst/>
          </a:prstGeom>
        </p:spPr>
        <p:txBody>
          <a:bodyPr/>
          <a:lstStyle/>
          <a:p>
            <a:pPr/>
            <a:r>
              <a:t>Learning to read is such an exciting journey for children and we are incredibly excited to be starting it with your child. We hope today’s session has given you an understanding of how we teach phonics at our school. </a:t>
            </a:r>
          </a:p>
          <a:p>
            <a:pPr/>
          </a:p>
          <a:p>
            <a:pPr/>
            <a:r>
              <a:t>Ask for questions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0" name="Shape 110"/>
          <p:cNvSpPr/>
          <p:nvPr>
            <p:ph type="sldImg"/>
          </p:nvPr>
        </p:nvSpPr>
        <p:spPr>
          <a:prstGeom prst="rect">
            <a:avLst/>
          </a:prstGeom>
        </p:spPr>
        <p:txBody>
          <a:bodyPr/>
          <a:lstStyle/>
          <a:p>
            <a:pPr/>
          </a:p>
        </p:txBody>
      </p:sp>
      <p:sp>
        <p:nvSpPr>
          <p:cNvPr id="111" name="Shape 111"/>
          <p:cNvSpPr/>
          <p:nvPr>
            <p:ph type="body" sz="quarter" idx="1"/>
          </p:nvPr>
        </p:nvSpPr>
        <p:spPr>
          <a:prstGeom prst="rect">
            <a:avLst/>
          </a:prstGeom>
        </p:spPr>
        <p:txBody>
          <a:bodyPr/>
          <a:lstStyle/>
          <a:p>
            <a:pPr/>
            <a:r>
              <a:t>Reading is one of the most important things we can teach our children.   We want all our children to be avid readers with a love for all different types of literature. </a:t>
            </a:r>
          </a:p>
          <a:p>
            <a:pPr/>
          </a:p>
          <a:p>
            <a:pPr/>
            <a:r>
              <a:t>Think of reading activities you do everyday…. (ask parents to contribute or have a list to share!) </a:t>
            </a:r>
          </a:p>
          <a:p>
            <a:pPr/>
          </a:p>
          <a:p>
            <a:pPr/>
            <a:r>
              <a:t>As children start their school life they will very much focus on learning to read. As they move higher up the school and intro secondary education and beyond they will be reading to learn. So it is vitally important that we support our youngest pupils to quickly learn to read.  We want every child to love reading and to do this we must make sure that it is a pleasurable experience and that they can read with accuracy and fluency so  they can access as many opportunities as possible.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7" name="Shape 117"/>
          <p:cNvSpPr/>
          <p:nvPr>
            <p:ph type="sldImg"/>
          </p:nvPr>
        </p:nvSpPr>
        <p:spPr>
          <a:prstGeom prst="rect">
            <a:avLst/>
          </a:prstGeom>
        </p:spPr>
        <p:txBody>
          <a:bodyPr/>
          <a:lstStyle/>
          <a:p>
            <a:pPr/>
          </a:p>
        </p:txBody>
      </p:sp>
      <p:sp>
        <p:nvSpPr>
          <p:cNvPr id="118" name="Shape 118"/>
          <p:cNvSpPr/>
          <p:nvPr>
            <p:ph type="body" sz="quarter" idx="1"/>
          </p:nvPr>
        </p:nvSpPr>
        <p:spPr>
          <a:prstGeom prst="rect">
            <a:avLst/>
          </a:prstGeom>
        </p:spPr>
        <p:txBody>
          <a:bodyPr/>
          <a:lstStyle/>
          <a:p>
            <a:pPr/>
          </a:p>
          <a:p>
            <a:pPr/>
            <a:r>
              <a:t>Over the past 50 years schools have taught  children to read using lots of different approaches. But, thanks to research we know that phonics is the best way to teach children to read. We know this might be different to how you were taught to read so we hope this session/ sessions helps you to understand what phonics is, how we will teach phonics at our school and how you can help your child to learn to read. </a:t>
            </a:r>
          </a:p>
          <a:p>
            <a:pPr/>
          </a:p>
          <a:p>
            <a:pPr/>
            <a:r>
              <a:t>The national curriculum says that phonics should be the main way that schools teach children to read. The Department of education have recently approved phonics schemes that meet it’s criteria of a good scheme. Our school has chosen to use a scheme called Unlocking Letters and Sounds.  All schemes are slightly differently but , as a school , we think this is the best one for our pupils. All children in the school will use Unlocking Letters and Sounds to teach their phonics and early reading. All staff have had training with this scheme so they are experts at using it. </a:t>
            </a:r>
          </a:p>
          <a:p>
            <a:pPr/>
          </a:p>
          <a:p>
            <a:pPr/>
            <a:r>
              <a:t>Phonics teaches the link between the words we read/ say and he words we write on the page. It teaches how the letters in written words represent the sounds we say in spoken words – this is called decoding. </a:t>
            </a:r>
          </a:p>
          <a:p>
            <a:pPr/>
          </a:p>
          <a:p>
            <a:pPr/>
            <a:r>
              <a:t>Sat the word CAT. </a:t>
            </a:r>
          </a:p>
          <a:p>
            <a:pPr/>
          </a:p>
          <a:p>
            <a:pPr/>
            <a:r>
              <a:t>When we say this word we say lots of sounds very quickly – so quickly we hardly notice the sound each letter makes. </a:t>
            </a:r>
          </a:p>
          <a:p>
            <a:pPr/>
          </a:p>
          <a:p>
            <a:pPr/>
            <a:r>
              <a:t>Say the sounds in CAT c/a/t</a:t>
            </a:r>
          </a:p>
          <a:p>
            <a:pPr/>
          </a:p>
          <a:p>
            <a:pPr/>
            <a:r>
              <a:t>What sounds can we hear?  When we write the word cat we  represent each sound with a symbol that we call a letter.  C A T </a:t>
            </a:r>
          </a:p>
          <a:p>
            <a:pPr/>
          </a:p>
          <a:p>
            <a:pPr/>
            <a:r>
              <a:t>This is phonics! </a:t>
            </a:r>
          </a:p>
          <a:p>
            <a:pPr/>
          </a:p>
          <a:p>
            <a:pPr/>
            <a:r>
              <a:t>There is some technical vocabulary that we use for phonics and that your children will use. </a:t>
            </a:r>
          </a:p>
          <a:p>
            <a:pPr/>
          </a:p>
          <a:p>
            <a:pPr/>
            <a:r>
              <a:t>Grapheme – the written letter or groups of letters</a:t>
            </a:r>
          </a:p>
          <a:p>
            <a:pPr/>
          </a:p>
          <a:p>
            <a:pPr/>
            <a:r>
              <a:t>Phoneme – the sounds that the grapheme makes. </a:t>
            </a:r>
          </a:p>
          <a:p>
            <a:pPr/>
          </a:p>
          <a:p>
            <a:pPr/>
            <a:r>
              <a:t>With your new vocabulary can you tell me the phonemes that make this word (map)</a:t>
            </a:r>
          </a:p>
          <a:p>
            <a:pPr/>
          </a:p>
          <a:p>
            <a:pPr/>
            <a:r>
              <a:t>Can you tell me the graphemes that represent these phonemes?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4" name="Shape 124"/>
          <p:cNvSpPr/>
          <p:nvPr>
            <p:ph type="sldImg"/>
          </p:nvPr>
        </p:nvSpPr>
        <p:spPr>
          <a:prstGeom prst="rect">
            <a:avLst/>
          </a:prstGeom>
        </p:spPr>
        <p:txBody>
          <a:bodyPr/>
          <a:lstStyle/>
          <a:p>
            <a:pPr/>
          </a:p>
        </p:txBody>
      </p:sp>
      <p:sp>
        <p:nvSpPr>
          <p:cNvPr id="125" name="Shape 125"/>
          <p:cNvSpPr/>
          <p:nvPr>
            <p:ph type="body" sz="quarter" idx="1"/>
          </p:nvPr>
        </p:nvSpPr>
        <p:spPr>
          <a:prstGeom prst="rect">
            <a:avLst/>
          </a:prstGeom>
        </p:spPr>
        <p:txBody>
          <a:bodyPr/>
          <a:lstStyle/>
          <a:p>
            <a:pPr/>
            <a:r>
              <a:t>As children start to learn their grapheme phoneme correspondences (GPCs) it is very important that we pronounce the sounds clearly and purely. We also help them to learn and remember the GPCs in Reception with an image and action for each phoneme. Your children will be coming home sharing the actions with you so do join them when they are using them! </a:t>
            </a:r>
          </a:p>
          <a:p>
            <a:pPr/>
          </a:p>
          <a:p>
            <a:pPr/>
          </a:p>
          <a:p>
            <a:pPr/>
            <a:r>
              <a:t>Model pronunciation and actions for some of the first GPCs children will be learning.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1" name="Shape 131"/>
          <p:cNvSpPr/>
          <p:nvPr>
            <p:ph type="sldImg"/>
          </p:nvPr>
        </p:nvSpPr>
        <p:spPr>
          <a:prstGeom prst="rect">
            <a:avLst/>
          </a:prstGeom>
        </p:spPr>
        <p:txBody>
          <a:bodyPr/>
          <a:lstStyle/>
          <a:p>
            <a:pPr/>
          </a:p>
        </p:txBody>
      </p:sp>
      <p:sp>
        <p:nvSpPr>
          <p:cNvPr id="132" name="Shape 132"/>
          <p:cNvSpPr/>
          <p:nvPr>
            <p:ph type="body" sz="quarter" idx="1"/>
          </p:nvPr>
        </p:nvSpPr>
        <p:spPr>
          <a:prstGeom prst="rect">
            <a:avLst/>
          </a:prstGeom>
        </p:spPr>
        <p:txBody>
          <a:bodyPr/>
          <a:lstStyle/>
          <a:p>
            <a:pPr/>
            <a:r>
              <a:t>The English language is made up of about 44 different sounds in different combinations – it is one of the most complicated languages. It will take most children about three years to learn the alphabetic code and to use it to read and it is one of the most important things we teach in Reception and Key Stage 1.  We know that children won’t learn to read by themselves so we will be teaching phonics every day to help them learn.  Your children will have a daily phonics lesson from Reception until Year 2. They will be taught by their teacher in the whole class and each lesson will last about 20 minutes. </a:t>
            </a:r>
          </a:p>
          <a:p>
            <a:pPr/>
          </a:p>
          <a:p>
            <a:pPr/>
            <a:r>
              <a:t>Your child will learn 4 new GPCs each week – we organise them into sets.  These sets are then put into phases. </a:t>
            </a:r>
          </a:p>
          <a:p>
            <a:pPr/>
          </a:p>
          <a:p>
            <a:pPr/>
            <a:r>
              <a:t>In reception children will be taught Phases 2 – 4.  They will be taught phase 5 in years 1 and 2. </a:t>
            </a:r>
          </a:p>
          <a:p>
            <a:pPr/>
          </a:p>
          <a:p>
            <a:pPr/>
          </a:p>
          <a:p>
            <a:pPr/>
            <a:r>
              <a:t>When we start this decoding  journey we will keep things very simple. We will teach basic phonemes and their matching graphemes (such as cat and map). This means that children rapidly learn and understand and to build confidence in their reading. This teaching will start straight away in Reception. </a:t>
            </a:r>
          </a:p>
          <a:p>
            <a:pPr/>
          </a:p>
          <a:p>
            <a:pPr/>
            <a:r>
              <a:t>We’ve looked at examples where a phoneme is represented by a single letters. </a:t>
            </a:r>
          </a:p>
          <a:p>
            <a:pPr/>
          </a:p>
          <a:p>
            <a:pPr/>
            <a:r>
              <a:t>Some sounds  are represented  by graphemes that have two or more letters. </a:t>
            </a:r>
          </a:p>
          <a:p>
            <a:pPr/>
          </a:p>
          <a:p>
            <a:pPr/>
            <a:r>
              <a:t>Eg.  Sh o p        th i n          r i ch</a:t>
            </a:r>
          </a:p>
          <a:p>
            <a:pPr/>
          </a:p>
          <a:p>
            <a:pPr/>
            <a:r>
              <a:t>The sounds sh, th and ch are represented by two letters – these are called digraphs. </a:t>
            </a:r>
          </a:p>
          <a:p>
            <a:pPr/>
          </a:p>
          <a:p>
            <a:pPr/>
            <a:r>
              <a:t>Some sounds are represented by three letters: </a:t>
            </a:r>
          </a:p>
          <a:p>
            <a:pPr/>
          </a:p>
          <a:p>
            <a:pPr/>
            <a:r>
              <a:t>Eg.  L igh t</a:t>
            </a:r>
          </a:p>
          <a:p>
            <a:pPr/>
          </a:p>
          <a:p>
            <a:pPr/>
            <a:r>
              <a:t>The sound igh  is represented by 3 letters  - this is called a trigraph. </a:t>
            </a:r>
          </a:p>
          <a:p>
            <a:pPr/>
          </a:p>
          <a:p>
            <a:pPr/>
            <a:r>
              <a:t>Your child will be coming home telling you all about phonemes, graphemes, digraphs and trigraphs! They will be fantastic at understanding this vocabulary as they are learning the alphabetic code and you can help by using these words at home. </a:t>
            </a:r>
          </a:p>
          <a:p>
            <a:pPr/>
          </a:p>
          <a:p>
            <a:pPr/>
            <a:r>
              <a:t>As you children continue to learn to read they alphabetic code will become more complex. They will learn about sounds that are represented   by lots of different graphemes  and how some graphemes  can represent different sounds.  The complexity of the English alphabetic code is why it takes so long to read. Many  children will find different parts challenging – especially at first. But our staff ae skilled at teaching phonics and will be gradually working through the alphabetic code so that every child become an expert reader.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8" name="Shape 138"/>
          <p:cNvSpPr/>
          <p:nvPr>
            <p:ph type="sldImg"/>
          </p:nvPr>
        </p:nvSpPr>
        <p:spPr>
          <a:prstGeom prst="rect">
            <a:avLst/>
          </a:prstGeom>
        </p:spPr>
        <p:txBody>
          <a:bodyPr/>
          <a:lstStyle/>
          <a:p>
            <a:pPr/>
          </a:p>
        </p:txBody>
      </p:sp>
      <p:sp>
        <p:nvSpPr>
          <p:cNvPr id="139" name="Shape 139"/>
          <p:cNvSpPr/>
          <p:nvPr>
            <p:ph type="body" sz="quarter" idx="1"/>
          </p:nvPr>
        </p:nvSpPr>
        <p:spPr>
          <a:prstGeom prst="rect">
            <a:avLst/>
          </a:prstGeom>
        </p:spPr>
        <p:txBody>
          <a:bodyPr/>
          <a:lstStyle/>
          <a:p>
            <a:pPr/>
            <a:r>
              <a:t>As well as learning to recognise the graphemes and say the phonemes they represent we will be teaching children how to use these to read. </a:t>
            </a:r>
          </a:p>
          <a:p>
            <a:pPr/>
          </a:p>
          <a:p>
            <a:pPr/>
            <a:r>
              <a:t>When we read a word we look at each graphemes and match a sound to it. We push the sounds together  to make a word. This is called  BLENDING. </a:t>
            </a:r>
          </a:p>
          <a:p>
            <a:pPr/>
          </a:p>
          <a:p>
            <a:pPr/>
            <a:r>
              <a:t>Blending is a really important skills that children need lots of practice at – it will take lots of time! </a:t>
            </a:r>
          </a:p>
          <a:p>
            <a:pPr/>
          </a:p>
          <a:p>
            <a:pPr/>
            <a:r>
              <a:t>Let’s have a go at blending a word:  t / r /  ee</a:t>
            </a:r>
          </a:p>
          <a:p>
            <a:pPr/>
          </a:p>
          <a:p>
            <a:pPr/>
            <a:r>
              <a:t>We teach the children to work from left to right  - identifying each grapheme and saying the  phoneme. Once they have done that they go back and push the phonemes together  to blend the phonemes together to read the word. </a:t>
            </a:r>
          </a:p>
          <a:p>
            <a:pPr/>
          </a:p>
          <a:p>
            <a:pPr/>
            <a:r>
              <a:t>We want to teach children to recognise the grapheme  quickly so they can blend it rapidly. Once they can do this their reading will become fluent – and less painful! But this really does take a he amount of practise so it is really important that children practise this at home with the books we give them.  </a:t>
            </a:r>
          </a:p>
          <a:p>
            <a:pPr/>
          </a:p>
          <a:p>
            <a:pPr/>
          </a:p>
          <a:p>
            <a:pPr/>
            <a:r>
              <a:t>As children progress in their reading journey they will begin to read longer words made up of multiple syllables – give the example of fun – funny – funniest</a:t>
            </a:r>
          </a:p>
          <a:p>
            <a:pPr/>
          </a:p>
          <a:p>
            <a:pPr/>
            <a:r>
              <a:t>We teach these words by ‘chunking’ them into syllables and blending these chunks together. But we are still  identifying the GPCs and blending them together.  </a:t>
            </a:r>
          </a:p>
          <a:p>
            <a:pPr/>
          </a:p>
          <a:p>
            <a:pPr/>
            <a:r>
              <a:t>This is what we will do as adults  when we come across an unfamiliar word – use the example crepuscular.   How would we read this unfamiliar word? We would chunk it and blend the syllables together. This is why it’s really important to teach children to read using phonics – without this skills to decode the graphemes we would not be able to read unfamiliar words. </a:t>
            </a:r>
          </a:p>
          <a:p>
            <a:pPr/>
          </a:p>
          <a:p>
            <a:pPr/>
          </a:p>
          <a:p>
            <a:p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4" name="Shape 144"/>
          <p:cNvSpPr/>
          <p:nvPr>
            <p:ph type="sldImg"/>
          </p:nvPr>
        </p:nvSpPr>
        <p:spPr>
          <a:prstGeom prst="rect">
            <a:avLst/>
          </a:prstGeom>
        </p:spPr>
        <p:txBody>
          <a:bodyPr/>
          <a:lstStyle/>
          <a:p>
            <a:pPr/>
          </a:p>
        </p:txBody>
      </p:sp>
      <p:sp>
        <p:nvSpPr>
          <p:cNvPr id="145" name="Shape 145"/>
          <p:cNvSpPr/>
          <p:nvPr>
            <p:ph type="body" sz="quarter" idx="1"/>
          </p:nvPr>
        </p:nvSpPr>
        <p:spPr>
          <a:prstGeom prst="rect">
            <a:avLst/>
          </a:prstGeom>
        </p:spPr>
        <p:txBody>
          <a:bodyPr/>
          <a:lstStyle/>
          <a:p>
            <a:pPr/>
            <a:r>
              <a:t>There are some words that we use a lot in English such as the, like, said, were. </a:t>
            </a:r>
          </a:p>
          <a:p>
            <a:pPr/>
          </a:p>
          <a:p>
            <a:pPr/>
            <a:r>
              <a:t>To give children’s reading a boost and so they can access more texts quickly we want children to learn these CEWs early on. Many of them have usual patterns or GPCs that aren’t taught until later on. So we teach children to recognise them by sight initially. Children will be able to decode some of them later on but , until they have learnt to decode them, we recognise them as CEWs.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0" name="Shape 150"/>
          <p:cNvSpPr/>
          <p:nvPr>
            <p:ph type="sldImg"/>
          </p:nvPr>
        </p:nvSpPr>
        <p:spPr>
          <a:prstGeom prst="rect">
            <a:avLst/>
          </a:prstGeom>
        </p:spPr>
        <p:txBody>
          <a:bodyPr/>
          <a:lstStyle/>
          <a:p>
            <a:pPr/>
          </a:p>
        </p:txBody>
      </p:sp>
      <p:sp>
        <p:nvSpPr>
          <p:cNvPr id="151" name="Shape 151"/>
          <p:cNvSpPr/>
          <p:nvPr>
            <p:ph type="body" sz="quarter" idx="1"/>
          </p:nvPr>
        </p:nvSpPr>
        <p:spPr>
          <a:prstGeom prst="rect">
            <a:avLst/>
          </a:prstGeom>
        </p:spPr>
        <p:txBody>
          <a:bodyPr/>
          <a:lstStyle/>
          <a:p>
            <a:pPr/>
            <a:r>
              <a:t>As soon as your child can blend some GPCs together to read words we will be giving them a book. This is incredibly exciting but will be different for every child. Some learn this skills very quickly and others take a bit longer – we will be supporting every child to blend as quickly as possible.  Please don’t compare your child with others and contact us if you are worried about anything. </a:t>
            </a:r>
          </a:p>
          <a:p>
            <a:pPr/>
          </a:p>
          <a:p>
            <a:pPr/>
            <a:r>
              <a:t>Once your child can read they will be given a book that precisely matches their phonics attainment so that they can read at least 95% of the words in it. Please don’t think that this makes the book too easy for them – it’s vitally important that reading is a celebration of children’s reading with you and a chance for them to show their phonics expertise. </a:t>
            </a:r>
          </a:p>
          <a:p>
            <a:pPr/>
          </a:p>
          <a:p>
            <a:pPr/>
            <a:r>
              <a:t>In school we will also be reading with children. They will read everyday in their phonics lessons and also twice a week in a guided group. This is when they read with their teacher in a small group. The teacher will listen to every child read as well as teaching for part of the session. This allows us to check every child’s learning. </a:t>
            </a:r>
          </a:p>
          <a:p>
            <a:pPr/>
          </a:p>
          <a:p>
            <a:pPr/>
            <a:r>
              <a:t>We will listen to children read on a 1:1 basis at least once a half term.</a:t>
            </a:r>
          </a:p>
          <a:p>
            <a:pPr/>
          </a:p>
          <a:p>
            <a:pPr/>
            <a:r>
              <a:t>Books are allocated to match the sets and phases that children are secure in. When teachers assess they are ready to move onto the next set we will do so but we know that this takes a different amount of time for each child – some will need more practice than others.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6" name="Shape 156"/>
          <p:cNvSpPr/>
          <p:nvPr>
            <p:ph type="sldImg"/>
          </p:nvPr>
        </p:nvSpPr>
        <p:spPr>
          <a:prstGeom prst="rect">
            <a:avLst/>
          </a:prstGeom>
        </p:spPr>
        <p:txBody>
          <a:bodyPr/>
          <a:lstStyle/>
          <a:p>
            <a:pPr/>
          </a:p>
        </p:txBody>
      </p:sp>
      <p:sp>
        <p:nvSpPr>
          <p:cNvPr id="157" name="Shape 157"/>
          <p:cNvSpPr/>
          <p:nvPr>
            <p:ph type="body" sz="quarter" idx="1"/>
          </p:nvPr>
        </p:nvSpPr>
        <p:spPr>
          <a:prstGeom prst="rect">
            <a:avLst/>
          </a:prstGeom>
        </p:spPr>
        <p:txBody>
          <a:bodyPr/>
          <a:lstStyle/>
          <a:p>
            <a:pPr/>
            <a:r>
              <a:t>Reading at home is essential as it gives children the opportunity to practice their decoding and blending skills. </a:t>
            </a:r>
          </a:p>
          <a:p>
            <a:pPr/>
          </a:p>
          <a:p>
            <a:pPr/>
            <a:r>
              <a:t>We know everyone is busy and children often don’t want to read out of schools. Our top tips are: </a:t>
            </a:r>
          </a:p>
          <a:p>
            <a:pPr/>
          </a:p>
          <a:p>
            <a:pPr marL="171450" indent="-171450">
              <a:buSzPct val="100000"/>
              <a:buFont typeface="Arial"/>
              <a:buChar char="•"/>
            </a:pPr>
            <a:r>
              <a:t>5 – 10 minutes every day is often more effective than longer times</a:t>
            </a:r>
          </a:p>
          <a:p>
            <a:pPr marL="171450" indent="-171450">
              <a:buSzPct val="100000"/>
              <a:buFont typeface="Arial"/>
              <a:buChar char="•"/>
            </a:pPr>
            <a:r>
              <a:t>Find a time that works for you. Reading at bed time sounds lovely but with a tired child it can often be tricky!</a:t>
            </a:r>
          </a:p>
          <a:p>
            <a:pPr marL="171450" indent="-171450">
              <a:buSzPct val="100000"/>
              <a:buFont typeface="Arial"/>
              <a:buChar char="•"/>
            </a:pPr>
            <a:r>
              <a:t>Celebrate what your child can do and </a:t>
            </a:r>
          </a:p>
          <a:p>
            <a:pPr marL="171450" indent="-171450">
              <a:buSzPct val="100000"/>
              <a:buFont typeface="Arial"/>
              <a:buChar char="•"/>
            </a:pPr>
            <a:r>
              <a:t>Encourage your child to point at the graphemes as they read – this helps them to track the words and know their place</a:t>
            </a:r>
          </a:p>
          <a:p>
            <a:pPr marL="171450" indent="-171450">
              <a:buSzPct val="100000"/>
              <a:buFont typeface="Arial"/>
              <a:buChar char="•"/>
            </a:pPr>
            <a:r>
              <a:t>Encourage them t o say all the sounds in the words and then blend them together – you can show them how to do this. </a:t>
            </a:r>
          </a:p>
          <a:p>
            <a:pPr marL="171450" indent="-171450">
              <a:buSzPct val="100000"/>
              <a:buFont typeface="Arial"/>
              <a:buChar char="•"/>
            </a:pPr>
            <a:r>
              <a:t>Be patient and give them time to work it out before stepping in before stepping in If they can’t read a word model how to do it and then ask them to do it. </a:t>
            </a:r>
          </a:p>
          <a:p>
            <a:pPr marL="171450" indent="-171450">
              <a:buSzPct val="100000"/>
              <a:buFont typeface="Arial"/>
              <a:buChar char="•"/>
            </a:pPr>
            <a:r>
              <a:t>Let them read common exception words by sight. </a:t>
            </a:r>
          </a:p>
          <a:p>
            <a:pPr marL="171450" indent="-171450">
              <a:buSzPct val="100000"/>
              <a:buFont typeface="Arial"/>
              <a:buChar char="•"/>
            </a:pPr>
          </a:p>
          <a:p>
            <a:pPr marL="171450" indent="-171450">
              <a:buSzPct val="100000"/>
              <a:buFont typeface="Arial"/>
              <a:buChar char="•"/>
            </a:pPr>
          </a:p>
          <a:p>
            <a:pPr/>
            <a:r>
              <a:t>One of the most important ways to increase children’s accuracy, fluency and understanding of the book they are reading is to re-read the same books several times.  This is why we only give XX number of books each week – we would like each book to be read at least three times with a different focus each time. </a:t>
            </a:r>
          </a:p>
          <a:p>
            <a:pPr/>
          </a:p>
          <a:p>
            <a:pPr/>
            <a:r>
              <a:t>This films explains the value of re- reading the same book and what you should focus on each time. https://www.youtube.com/watch?v=Hhu3xeNq3Kg&amp;t=200s</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 name="Title Text"/>
          <p:cNvSpPr txBox="1"/>
          <p:nvPr>
            <p:ph type="title"/>
          </p:nvPr>
        </p:nvSpPr>
        <p:spPr>
          <a:xfrm>
            <a:off x="1524000" y="3493970"/>
            <a:ext cx="9144000" cy="1279309"/>
          </a:xfrm>
          <a:prstGeom prst="rect">
            <a:avLst/>
          </a:prstGeom>
        </p:spPr>
        <p:txBody>
          <a:bodyPr anchor="b"/>
          <a:lstStyle>
            <a:lvl1pPr>
              <a:defRPr sz="6000"/>
            </a:lvl1pPr>
          </a:lstStyle>
          <a:p>
            <a:pPr/>
            <a:r>
              <a:t>Title Text</a:t>
            </a:r>
          </a:p>
        </p:txBody>
      </p:sp>
      <p:sp>
        <p:nvSpPr>
          <p:cNvPr id="12" name="Body Level One…"/>
          <p:cNvSpPr txBox="1"/>
          <p:nvPr>
            <p:ph type="body" sz="quarter" idx="1"/>
          </p:nvPr>
        </p:nvSpPr>
        <p:spPr>
          <a:xfrm>
            <a:off x="1524000" y="4865354"/>
            <a:ext cx="9144000" cy="784676"/>
          </a:xfrm>
          <a:prstGeom prst="rect">
            <a:avLst/>
          </a:prstGeom>
        </p:spPr>
        <p:txBody>
          <a:bodyPr/>
          <a:lstStyle>
            <a:lvl1pPr marL="0" indent="0">
              <a:buSzTx/>
              <a:buFontTx/>
              <a:buNone/>
              <a:defRPr b="1" sz="2400">
                <a:solidFill>
                  <a:srgbClr val="FFFFFF"/>
                </a:solidFill>
              </a:defRPr>
            </a:lvl1pPr>
            <a:lvl2pPr marL="0" indent="457200">
              <a:buSzTx/>
              <a:buFontTx/>
              <a:buNone/>
              <a:defRPr b="1" sz="2400">
                <a:solidFill>
                  <a:srgbClr val="FFFFFF"/>
                </a:solidFill>
              </a:defRPr>
            </a:lvl2pPr>
            <a:lvl3pPr marL="0" indent="914400">
              <a:buSzTx/>
              <a:buFontTx/>
              <a:buNone/>
              <a:defRPr b="1" sz="2400">
                <a:solidFill>
                  <a:srgbClr val="FFFFFF"/>
                </a:solidFill>
              </a:defRPr>
            </a:lvl3pPr>
            <a:lvl4pPr marL="0" indent="1371600">
              <a:buSzTx/>
              <a:buFontTx/>
              <a:buNone/>
              <a:defRPr b="1" sz="2400">
                <a:solidFill>
                  <a:srgbClr val="FFFFFF"/>
                </a:solidFill>
              </a:defRPr>
            </a:lvl4pPr>
            <a:lvl5pPr marL="0" indent="1828800">
              <a:buSzTx/>
              <a:buFontTx/>
              <a:buNone/>
              <a:defRPr b="1" sz="2400">
                <a:solidFill>
                  <a:srgbClr val="FFFFFF"/>
                </a:solidFill>
              </a:defRPr>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ext Slide 1">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0" name="Title Text"/>
          <p:cNvSpPr txBox="1"/>
          <p:nvPr>
            <p:ph type="title"/>
          </p:nvPr>
        </p:nvSpPr>
        <p:spPr>
          <a:xfrm>
            <a:off x="1193581" y="1202523"/>
            <a:ext cx="5948365" cy="1020913"/>
          </a:xfrm>
          <a:prstGeom prst="rect">
            <a:avLst/>
          </a:prstGeom>
        </p:spPr>
        <p:txBody>
          <a:bodyPr/>
          <a:lstStyle/>
          <a:p>
            <a:pPr/>
            <a:r>
              <a:t>Title Text</a:t>
            </a:r>
          </a:p>
        </p:txBody>
      </p:sp>
      <p:sp>
        <p:nvSpPr>
          <p:cNvPr id="21" name="Body Level One…"/>
          <p:cNvSpPr txBox="1"/>
          <p:nvPr>
            <p:ph type="body" sz="half" idx="1"/>
          </p:nvPr>
        </p:nvSpPr>
        <p:spPr>
          <a:xfrm>
            <a:off x="1193800" y="2319688"/>
            <a:ext cx="5948363" cy="4042612"/>
          </a:xfrm>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ext Slide 2">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9" name="Title Text"/>
          <p:cNvSpPr txBox="1"/>
          <p:nvPr>
            <p:ph type="title"/>
          </p:nvPr>
        </p:nvSpPr>
        <p:spPr>
          <a:xfrm>
            <a:off x="4899307" y="1202523"/>
            <a:ext cx="5948365" cy="1020913"/>
          </a:xfrm>
          <a:prstGeom prst="rect">
            <a:avLst/>
          </a:prstGeom>
        </p:spPr>
        <p:txBody>
          <a:bodyPr/>
          <a:lstStyle>
            <a:lvl1pPr>
              <a:defRPr>
                <a:solidFill>
                  <a:srgbClr val="000000"/>
                </a:solidFill>
              </a:defRPr>
            </a:lvl1pPr>
          </a:lstStyle>
          <a:p>
            <a:pPr/>
            <a:r>
              <a:t>Title Text</a:t>
            </a:r>
          </a:p>
        </p:txBody>
      </p:sp>
      <p:sp>
        <p:nvSpPr>
          <p:cNvPr id="30" name="Body Level One…"/>
          <p:cNvSpPr txBox="1"/>
          <p:nvPr>
            <p:ph type="body" sz="half" idx="1"/>
          </p:nvPr>
        </p:nvSpPr>
        <p:spPr>
          <a:xfrm>
            <a:off x="4899526" y="2319688"/>
            <a:ext cx="5948364" cy="4042612"/>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ext Slide 3">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8" name="Title Text"/>
          <p:cNvSpPr txBox="1"/>
          <p:nvPr>
            <p:ph type="title"/>
          </p:nvPr>
        </p:nvSpPr>
        <p:spPr>
          <a:xfrm>
            <a:off x="1193581" y="1202523"/>
            <a:ext cx="5948365" cy="1020913"/>
          </a:xfrm>
          <a:prstGeom prst="rect">
            <a:avLst/>
          </a:prstGeom>
        </p:spPr>
        <p:txBody>
          <a:bodyPr/>
          <a:lstStyle/>
          <a:p>
            <a:pPr/>
            <a:r>
              <a:t>Title Text</a:t>
            </a:r>
          </a:p>
        </p:txBody>
      </p:sp>
      <p:sp>
        <p:nvSpPr>
          <p:cNvPr id="39" name="Body Level One…"/>
          <p:cNvSpPr txBox="1"/>
          <p:nvPr>
            <p:ph type="body" sz="quarter" idx="1"/>
          </p:nvPr>
        </p:nvSpPr>
        <p:spPr>
          <a:xfrm>
            <a:off x="1193800" y="2723950"/>
            <a:ext cx="4674670" cy="2849079"/>
          </a:xfrm>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a:r>
              <a:t>Body Level One</a:t>
            </a:r>
          </a:p>
          <a:p>
            <a:pPr lvl="1"/>
            <a:r>
              <a:t>Body Level Two</a:t>
            </a:r>
          </a:p>
          <a:p>
            <a:pPr lvl="2"/>
            <a:r>
              <a:t>Body Level Three</a:t>
            </a:r>
          </a:p>
          <a:p>
            <a:pPr lvl="3"/>
            <a:r>
              <a:t>Body Level Four</a:t>
            </a:r>
          </a:p>
          <a:p>
            <a:pPr lvl="4"/>
            <a:r>
              <a:t>Body Level Five</a:t>
            </a:r>
          </a:p>
        </p:txBody>
      </p:sp>
      <p:sp>
        <p:nvSpPr>
          <p:cNvPr id="40" name="Text Placeholder 7"/>
          <p:cNvSpPr/>
          <p:nvPr>
            <p:ph type="body" sz="quarter" idx="21"/>
          </p:nvPr>
        </p:nvSpPr>
        <p:spPr>
          <a:xfrm>
            <a:off x="6323532" y="2723949"/>
            <a:ext cx="4674670" cy="2849080"/>
          </a:xfrm>
          <a:prstGeom prst="rect">
            <a:avLst/>
          </a:prstGeom>
        </p:spPr>
        <p:txBody>
          <a:bodyPr/>
          <a:lstStyle/>
          <a:p>
            <a:pPr>
              <a:defRPr>
                <a:solidFill>
                  <a:srgbClr val="FFFFFF"/>
                </a:solidFill>
              </a:defRPr>
            </a:pP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ext and Picture Slide 1">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48" name="Body Level One…"/>
          <p:cNvSpPr txBox="1"/>
          <p:nvPr>
            <p:ph type="body" sz="quarter" idx="1"/>
          </p:nvPr>
        </p:nvSpPr>
        <p:spPr>
          <a:xfrm>
            <a:off x="7276699" y="2743200"/>
            <a:ext cx="3898233" cy="2916455"/>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9" name="Picture Placeholder 3"/>
          <p:cNvSpPr/>
          <p:nvPr>
            <p:ph type="pic" sz="half" idx="21"/>
          </p:nvPr>
        </p:nvSpPr>
        <p:spPr>
          <a:xfrm>
            <a:off x="1130059" y="1183906"/>
            <a:ext cx="5189093" cy="5082594"/>
          </a:xfrm>
          <a:prstGeom prst="rect">
            <a:avLst/>
          </a:prstGeom>
        </p:spPr>
        <p:txBody>
          <a:bodyPr lIns="91439" rIns="91439">
            <a:noAutofit/>
          </a:bodyPr>
          <a:lstStyle/>
          <a:p>
            <a:pPr/>
          </a:p>
        </p:txBody>
      </p:sp>
      <p:sp>
        <p:nvSpPr>
          <p:cNvPr id="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ext and Picture Slide 2">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57" name="Title Text"/>
          <p:cNvSpPr txBox="1"/>
          <p:nvPr>
            <p:ph type="title"/>
          </p:nvPr>
        </p:nvSpPr>
        <p:spPr>
          <a:xfrm>
            <a:off x="779426" y="1202523"/>
            <a:ext cx="6140920" cy="1020913"/>
          </a:xfrm>
          <a:prstGeom prst="rect">
            <a:avLst/>
          </a:prstGeom>
        </p:spPr>
        <p:txBody>
          <a:bodyPr/>
          <a:lstStyle>
            <a:lvl1pPr>
              <a:defRPr>
                <a:solidFill>
                  <a:srgbClr val="000000"/>
                </a:solidFill>
              </a:defRPr>
            </a:lvl1pPr>
          </a:lstStyle>
          <a:p>
            <a:pPr/>
            <a:r>
              <a:t>Title Text</a:t>
            </a:r>
          </a:p>
        </p:txBody>
      </p:sp>
      <p:sp>
        <p:nvSpPr>
          <p:cNvPr id="58" name="Body Level One…"/>
          <p:cNvSpPr txBox="1"/>
          <p:nvPr>
            <p:ph type="body" sz="half" idx="1"/>
          </p:nvPr>
        </p:nvSpPr>
        <p:spPr>
          <a:xfrm>
            <a:off x="779646" y="2319688"/>
            <a:ext cx="6140920" cy="4042612"/>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9" name="Picture Placeholder 3"/>
          <p:cNvSpPr/>
          <p:nvPr>
            <p:ph type="pic" sz="quarter" idx="21"/>
          </p:nvPr>
        </p:nvSpPr>
        <p:spPr>
          <a:xfrm>
            <a:off x="8210550" y="2868613"/>
            <a:ext cx="3494088" cy="3330576"/>
          </a:xfrm>
          <a:prstGeom prst="rect">
            <a:avLst/>
          </a:prstGeom>
        </p:spPr>
        <p:txBody>
          <a:bodyPr lIns="91439" rIns="91439">
            <a:noAutofit/>
          </a:bodyPr>
          <a:lstStyle/>
          <a:p>
            <a:pPr/>
          </a:p>
        </p:txBody>
      </p:sp>
      <p:sp>
        <p:nvSpPr>
          <p:cNvPr id="6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Slide 1">
    <p:spTree>
      <p:nvGrpSpPr>
        <p:cNvPr id="1" name=""/>
        <p:cNvGrpSpPr/>
        <p:nvPr/>
      </p:nvGrpSpPr>
      <p:grpSpPr>
        <a:xfrm>
          <a:off x="0" y="0"/>
          <a:ext cx="0" cy="0"/>
          <a:chOff x="0" y="0"/>
          <a:chExt cx="0" cy="0"/>
        </a:xfrm>
      </p:grpSpPr>
      <p:sp>
        <p:nvSpPr>
          <p:cNvPr id="67" name="Picture Placeholder 3"/>
          <p:cNvSpPr/>
          <p:nvPr>
            <p:ph type="pic" sz="quarter" idx="21"/>
          </p:nvPr>
        </p:nvSpPr>
        <p:spPr>
          <a:xfrm>
            <a:off x="1380317" y="2492942"/>
            <a:ext cx="2604542" cy="2656574"/>
          </a:xfrm>
          <a:prstGeom prst="rect">
            <a:avLst/>
          </a:prstGeom>
        </p:spPr>
        <p:txBody>
          <a:bodyPr lIns="91439" rIns="91439">
            <a:noAutofit/>
          </a:bodyPr>
          <a:lstStyle/>
          <a:p>
            <a:pPr/>
          </a:p>
        </p:txBody>
      </p:sp>
      <p:sp>
        <p:nvSpPr>
          <p:cNvPr id="68" name="Picture Placeholder 3"/>
          <p:cNvSpPr/>
          <p:nvPr>
            <p:ph type="pic" sz="quarter" idx="22"/>
          </p:nvPr>
        </p:nvSpPr>
        <p:spPr>
          <a:xfrm>
            <a:off x="4960916" y="2492942"/>
            <a:ext cx="2604542" cy="2656573"/>
          </a:xfrm>
          <a:prstGeom prst="rect">
            <a:avLst/>
          </a:prstGeom>
        </p:spPr>
        <p:txBody>
          <a:bodyPr lIns="91439" rIns="91439">
            <a:noAutofit/>
          </a:bodyPr>
          <a:lstStyle/>
          <a:p>
            <a:pPr/>
          </a:p>
        </p:txBody>
      </p:sp>
      <p:sp>
        <p:nvSpPr>
          <p:cNvPr id="69" name="Picture Placeholder 3"/>
          <p:cNvSpPr/>
          <p:nvPr>
            <p:ph type="pic" sz="quarter" idx="23"/>
          </p:nvPr>
        </p:nvSpPr>
        <p:spPr>
          <a:xfrm>
            <a:off x="8541514" y="2492942"/>
            <a:ext cx="2604542" cy="2656573"/>
          </a:xfrm>
          <a:prstGeom prst="rect">
            <a:avLst/>
          </a:prstGeom>
        </p:spPr>
        <p:txBody>
          <a:bodyPr lIns="91439" rIns="91439">
            <a:noAutofit/>
          </a:bodyPr>
          <a:lstStyle/>
          <a:p>
            <a:pPr/>
          </a:p>
        </p:txBody>
      </p:sp>
      <p:sp>
        <p:nvSpPr>
          <p:cNvPr id="70" name="Title Text"/>
          <p:cNvSpPr txBox="1"/>
          <p:nvPr>
            <p:ph type="title"/>
          </p:nvPr>
        </p:nvSpPr>
        <p:spPr>
          <a:prstGeom prst="rect">
            <a:avLst/>
          </a:prstGeom>
        </p:spPr>
        <p:txBody>
          <a:bodyPr/>
          <a:lstStyle/>
          <a:p>
            <a:pPr/>
            <a:r>
              <a:t>Title Text</a:t>
            </a:r>
          </a:p>
        </p:txBody>
      </p:sp>
      <p:sp>
        <p:nvSpPr>
          <p:cNvPr id="7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White background 1">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78" name="Title Text"/>
          <p:cNvSpPr txBox="1"/>
          <p:nvPr>
            <p:ph type="title"/>
          </p:nvPr>
        </p:nvSpPr>
        <p:spPr>
          <a:prstGeom prst="rect">
            <a:avLst/>
          </a:prstGeom>
        </p:spPr>
        <p:txBody>
          <a:bodyPr/>
          <a:lstStyle>
            <a:lvl1pPr>
              <a:defRPr>
                <a:solidFill>
                  <a:srgbClr val="000000"/>
                </a:solidFill>
              </a:defRPr>
            </a:lvl1pPr>
          </a:lstStyle>
          <a:p>
            <a:pPr/>
            <a:r>
              <a:t>Title Text</a:t>
            </a:r>
          </a:p>
        </p:txBody>
      </p:sp>
      <p:sp>
        <p:nvSpPr>
          <p:cNvPr id="79" name="Body Level One…"/>
          <p:cNvSpPr txBox="1"/>
          <p:nvPr>
            <p:ph type="body" sz="quarter" idx="1"/>
          </p:nvPr>
        </p:nvSpPr>
        <p:spPr>
          <a:xfrm>
            <a:off x="1193800" y="2723950"/>
            <a:ext cx="4674670" cy="2849079"/>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80" name="Text Placeholder 7"/>
          <p:cNvSpPr/>
          <p:nvPr>
            <p:ph type="body" sz="quarter" idx="21"/>
          </p:nvPr>
        </p:nvSpPr>
        <p:spPr>
          <a:xfrm>
            <a:off x="6323532" y="2723949"/>
            <a:ext cx="4674670" cy="2849080"/>
          </a:xfrm>
          <a:prstGeom prst="rect">
            <a:avLst/>
          </a:prstGeom>
        </p:spPr>
        <p:txBody>
          <a:bodyPr/>
          <a:lstStyle/>
          <a:p>
            <a:pPr/>
          </a:p>
        </p:txBody>
      </p:sp>
      <p:sp>
        <p:nvSpPr>
          <p:cNvPr id="8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White background 2">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88" name="Title Text"/>
          <p:cNvSpPr txBox="1"/>
          <p:nvPr>
            <p:ph type="title"/>
          </p:nvPr>
        </p:nvSpPr>
        <p:spPr>
          <a:prstGeom prst="rect">
            <a:avLst/>
          </a:prstGeom>
        </p:spPr>
        <p:txBody>
          <a:bodyPr/>
          <a:lstStyle>
            <a:lvl1pPr>
              <a:defRPr>
                <a:solidFill>
                  <a:srgbClr val="000000"/>
                </a:solidFill>
              </a:defRPr>
            </a:lvl1pPr>
          </a:lstStyle>
          <a:p>
            <a:pPr/>
            <a:r>
              <a:t>Title Text</a:t>
            </a:r>
          </a:p>
        </p:txBody>
      </p:sp>
      <p:sp>
        <p:nvSpPr>
          <p:cNvPr id="89" name="Body Level One…"/>
          <p:cNvSpPr txBox="1"/>
          <p:nvPr>
            <p:ph type="body" sz="quarter" idx="1"/>
          </p:nvPr>
        </p:nvSpPr>
        <p:spPr>
          <a:xfrm>
            <a:off x="1193800" y="2723950"/>
            <a:ext cx="4674670" cy="3355574"/>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90" name="Text Placeholder 7"/>
          <p:cNvSpPr/>
          <p:nvPr>
            <p:ph type="body" sz="quarter" idx="21"/>
          </p:nvPr>
        </p:nvSpPr>
        <p:spPr>
          <a:xfrm>
            <a:off x="6323532" y="2723949"/>
            <a:ext cx="4674670" cy="3355575"/>
          </a:xfrm>
          <a:prstGeom prst="rect">
            <a:avLst/>
          </a:prstGeom>
        </p:spPr>
        <p:txBody>
          <a:bodyPr/>
          <a:lstStyle/>
          <a:p>
            <a:pPr/>
          </a:p>
        </p:txBody>
      </p:sp>
      <p:sp>
        <p:nvSpPr>
          <p:cNvPr id="9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Title Text"/>
          <p:cNvSpPr txBox="1"/>
          <p:nvPr>
            <p:ph type="title"/>
          </p:nvPr>
        </p:nvSpPr>
        <p:spPr>
          <a:xfrm>
            <a:off x="1193581" y="687571"/>
            <a:ext cx="5948365" cy="1020913"/>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Title Text</a:t>
            </a:r>
          </a:p>
        </p:txBody>
      </p:sp>
      <p:sp>
        <p:nvSpPr>
          <p:cNvPr id="3" name="Body Level One…"/>
          <p:cNvSpPr txBox="1"/>
          <p:nvPr>
            <p:ph type="body" idx="1"/>
          </p:nvPr>
        </p:nvSpPr>
        <p:spPr>
          <a:xfrm>
            <a:off x="609600" y="1600200"/>
            <a:ext cx="10972800" cy="4525963"/>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5892800" y="6172200"/>
            <a:ext cx="2844800" cy="368301"/>
          </a:xfrm>
          <a:prstGeom prst="rect">
            <a:avLst/>
          </a:prstGeom>
          <a:ln w="12700">
            <a:miter lim="400000"/>
          </a:ln>
        </p:spPr>
        <p:txBody>
          <a:bodyPr wrap="none" lIns="45719" rIns="45719" anchor="ctr">
            <a:spAutoFit/>
          </a:bodyPr>
          <a:lstStyle>
            <a:lvl1pPr algn="r">
              <a:defRPr sz="1200">
                <a:solidFill>
                  <a:srgbClr val="888888"/>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0" baseline="0" cap="none" i="0" spc="0" strike="noStrike" sz="3600" u="none">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b="0" baseline="0" cap="none" i="0" spc="0" strike="noStrike" sz="3600" u="none">
          <a:solidFill>
            <a:srgbClr val="FFFFFF"/>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b="0" baseline="0" cap="none" i="0" spc="0" strike="noStrike" sz="3600" u="none">
          <a:solidFill>
            <a:srgbClr val="FFFFFF"/>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b="0" baseline="0" cap="none" i="0" spc="0" strike="noStrike" sz="3600" u="none">
          <a:solidFill>
            <a:srgbClr val="FFFFFF"/>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b="0" baseline="0" cap="none" i="0" spc="0" strike="noStrike" sz="3600" u="none">
          <a:solidFill>
            <a:srgbClr val="FFFFFF"/>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b="0" baseline="0" cap="none" i="0" spc="0" strike="noStrike" sz="3600" u="none">
          <a:solidFill>
            <a:srgbClr val="FFFFFF"/>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b="0" baseline="0" cap="none" i="0" spc="0" strike="noStrike" sz="3600" u="none">
          <a:solidFill>
            <a:srgbClr val="FFFFFF"/>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b="0" baseline="0" cap="none" i="0" spc="0" strike="noStrike" sz="3600" u="none">
          <a:solidFill>
            <a:srgbClr val="FFFFFF"/>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b="0" baseline="0" cap="none" i="0" spc="0" strike="noStrike" sz="3600" u="none">
          <a:solidFill>
            <a:srgbClr val="FFFFFF"/>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4.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7.png"/><Relationship Id="rId4" Type="http://schemas.openxmlformats.org/officeDocument/2006/relationships/image" Target="../media/image8.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9.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2.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3.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5.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0" name="Title 1"/>
          <p:cNvSpPr txBox="1"/>
          <p:nvPr>
            <p:ph type="ctrTitle"/>
          </p:nvPr>
        </p:nvSpPr>
        <p:spPr>
          <a:xfrm>
            <a:off x="640990" y="2789346"/>
            <a:ext cx="10441731" cy="1279308"/>
          </a:xfrm>
          <a:prstGeom prst="rect">
            <a:avLst/>
          </a:prstGeom>
        </p:spPr>
        <p:txBody>
          <a:bodyPr/>
          <a:lstStyle/>
          <a:p>
            <a:pPr defTabSz="566927">
              <a:defRPr sz="3348"/>
            </a:pPr>
            <a:r>
              <a:t>Long Sutton Primary School</a:t>
            </a:r>
          </a:p>
          <a:p>
            <a:pPr defTabSz="566927">
              <a:defRPr sz="3348"/>
            </a:pPr>
            <a:r>
              <a:t>Parent and Carer Introduction to Phonics and Early Reading</a:t>
            </a:r>
          </a:p>
        </p:txBody>
      </p:sp>
      <p:sp>
        <p:nvSpPr>
          <p:cNvPr id="101" name="Subtitle 2"/>
          <p:cNvSpPr txBox="1"/>
          <p:nvPr>
            <p:ph type="subTitle" sz="quarter" idx="1"/>
          </p:nvPr>
        </p:nvSpPr>
        <p:spPr>
          <a:xfrm>
            <a:off x="878052" y="4598118"/>
            <a:ext cx="9144001" cy="784676"/>
          </a:xfrm>
          <a:prstGeom prst="rect">
            <a:avLst/>
          </a:prstGeom>
        </p:spPr>
        <p:txBody>
          <a:bodyPr/>
          <a:lstStyle>
            <a:lvl1pPr>
              <a:spcBef>
                <a:spcPts val="0"/>
              </a:spcBef>
              <a:defRPr b="0" sz="3600">
                <a:latin typeface="Calibri Light"/>
                <a:ea typeface="Calibri Light"/>
                <a:cs typeface="Calibri Light"/>
                <a:sym typeface="Calibri Light"/>
              </a:defRPr>
            </a:lvl1pPr>
          </a:lstStyle>
          <a:p>
            <a:pPr/>
            <a:r>
              <a:t>2022-23</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3" name="Title 1"/>
          <p:cNvSpPr txBox="1"/>
          <p:nvPr>
            <p:ph type="title"/>
          </p:nvPr>
        </p:nvSpPr>
        <p:spPr>
          <a:xfrm>
            <a:off x="4899526" y="965199"/>
            <a:ext cx="5948365" cy="1020913"/>
          </a:xfrm>
          <a:prstGeom prst="rect">
            <a:avLst/>
          </a:prstGeom>
        </p:spPr>
        <p:txBody>
          <a:bodyPr/>
          <a:lstStyle>
            <a:lvl1pPr>
              <a:defRPr sz="4400"/>
            </a:lvl1pPr>
          </a:lstStyle>
          <a:p>
            <a:pPr/>
            <a:r>
              <a:t>Reading at home </a:t>
            </a:r>
          </a:p>
        </p:txBody>
      </p:sp>
      <p:sp>
        <p:nvSpPr>
          <p:cNvPr id="154" name="Text Placeholder 2"/>
          <p:cNvSpPr txBox="1"/>
          <p:nvPr>
            <p:ph type="body" sz="half" idx="1"/>
          </p:nvPr>
        </p:nvSpPr>
        <p:spPr>
          <a:xfrm>
            <a:off x="4899526" y="1851135"/>
            <a:ext cx="6108176" cy="5006866"/>
          </a:xfrm>
          <a:prstGeom prst="rect">
            <a:avLst/>
          </a:prstGeom>
        </p:spPr>
        <p:txBody>
          <a:bodyPr/>
          <a:lstStyle/>
          <a:p>
            <a:pPr>
              <a:lnSpc>
                <a:spcPct val="81000"/>
              </a:lnSpc>
            </a:pPr>
            <a:r>
              <a:t>5 – 10 minutes</a:t>
            </a:r>
          </a:p>
          <a:p>
            <a:pPr>
              <a:lnSpc>
                <a:spcPct val="81000"/>
              </a:lnSpc>
            </a:pPr>
            <a:r>
              <a:t>Choose a time that works for you</a:t>
            </a:r>
          </a:p>
          <a:p>
            <a:pPr>
              <a:lnSpc>
                <a:spcPct val="81000"/>
              </a:lnSpc>
            </a:pPr>
            <a:r>
              <a:t>Be positive and celebrate successes</a:t>
            </a:r>
          </a:p>
          <a:p>
            <a:pPr>
              <a:lnSpc>
                <a:spcPct val="81000"/>
              </a:lnSpc>
            </a:pPr>
            <a:r>
              <a:t>Encourage them to point to the graphemes</a:t>
            </a:r>
          </a:p>
          <a:p>
            <a:pPr>
              <a:lnSpc>
                <a:spcPct val="81000"/>
              </a:lnSpc>
            </a:pPr>
            <a:r>
              <a:t>Encourage them to say the sounds and blend them together</a:t>
            </a:r>
          </a:p>
          <a:p>
            <a:pPr>
              <a:lnSpc>
                <a:spcPct val="81000"/>
              </a:lnSpc>
            </a:pPr>
            <a:r>
              <a:t>Be patient and let them try and work it out </a:t>
            </a:r>
          </a:p>
          <a:p>
            <a:pPr>
              <a:lnSpc>
                <a:spcPct val="81000"/>
              </a:lnSpc>
            </a:pPr>
            <a:r>
              <a:t>Read common exception words by sight. </a:t>
            </a:r>
          </a:p>
        </p:txBody>
      </p:sp>
      <p:pic>
        <p:nvPicPr>
          <p:cNvPr id="155" name="Picture 3" descr="Picture 3"/>
          <p:cNvPicPr>
            <a:picLocks noChangeAspect="1"/>
          </p:cNvPicPr>
          <p:nvPr/>
        </p:nvPicPr>
        <p:blipFill>
          <a:blip r:embed="rId3">
            <a:extLst/>
          </a:blip>
          <a:srcRect l="0" t="9859" r="0" b="9861"/>
          <a:stretch>
            <a:fillRect/>
          </a:stretch>
        </p:blipFill>
        <p:spPr>
          <a:xfrm>
            <a:off x="314589" y="1986110"/>
            <a:ext cx="3879038" cy="410765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600" y="0"/>
                </a:moveTo>
                <a:cubicBezTo>
                  <a:pt x="1612" y="0"/>
                  <a:pt x="0" y="1522"/>
                  <a:pt x="0" y="3400"/>
                </a:cubicBezTo>
                <a:lnTo>
                  <a:pt x="0" y="18200"/>
                </a:lnTo>
                <a:cubicBezTo>
                  <a:pt x="0" y="20078"/>
                  <a:pt x="1612" y="21600"/>
                  <a:pt x="3600" y="21600"/>
                </a:cubicBezTo>
                <a:lnTo>
                  <a:pt x="18000" y="21600"/>
                </a:lnTo>
                <a:cubicBezTo>
                  <a:pt x="19988" y="21600"/>
                  <a:pt x="21600" y="20078"/>
                  <a:pt x="21600" y="18200"/>
                </a:cubicBezTo>
                <a:lnTo>
                  <a:pt x="21600" y="3400"/>
                </a:lnTo>
                <a:cubicBezTo>
                  <a:pt x="21600" y="1522"/>
                  <a:pt x="19988" y="0"/>
                  <a:pt x="18000" y="0"/>
                </a:cubicBezTo>
                <a:lnTo>
                  <a:pt x="3600" y="0"/>
                </a:lnTo>
                <a:close/>
              </a:path>
            </a:pathLst>
          </a:custGeom>
          <a:ln w="12700">
            <a:miter lim="400000"/>
          </a:ln>
          <a:effectLst>
            <a:outerShdw sx="100000" sy="100000" kx="0" ky="0" algn="b" rotWithShape="0" blurRad="76200" dist="38100" dir="7800000">
              <a:srgbClr val="000000">
                <a:alpha val="40000"/>
              </a:srgbClr>
            </a:outerShdw>
          </a:effectLst>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9" name="Title 1"/>
          <p:cNvSpPr txBox="1"/>
          <p:nvPr>
            <p:ph type="title"/>
          </p:nvPr>
        </p:nvSpPr>
        <p:spPr>
          <a:xfrm>
            <a:off x="139603" y="511488"/>
            <a:ext cx="6578318" cy="1020913"/>
          </a:xfrm>
          <a:prstGeom prst="rect">
            <a:avLst/>
          </a:prstGeom>
        </p:spPr>
        <p:txBody>
          <a:bodyPr/>
          <a:lstStyle>
            <a:lvl1pPr>
              <a:defRPr sz="4400"/>
            </a:lvl1pPr>
          </a:lstStyle>
          <a:p>
            <a:pPr/>
            <a:r>
              <a:t>Reading at home  </a:t>
            </a:r>
          </a:p>
        </p:txBody>
      </p:sp>
      <p:sp>
        <p:nvSpPr>
          <p:cNvPr id="160" name="Text Placeholder 2"/>
          <p:cNvSpPr txBox="1"/>
          <p:nvPr>
            <p:ph type="body" idx="1"/>
          </p:nvPr>
        </p:nvSpPr>
        <p:spPr>
          <a:xfrm>
            <a:off x="383908" y="1249447"/>
            <a:ext cx="6980154" cy="5608554"/>
          </a:xfrm>
          <a:prstGeom prst="rect">
            <a:avLst/>
          </a:prstGeom>
        </p:spPr>
        <p:txBody>
          <a:bodyPr/>
          <a:lstStyle/>
          <a:p>
            <a:pPr/>
          </a:p>
        </p:txBody>
      </p:sp>
      <p:sp>
        <p:nvSpPr>
          <p:cNvPr id="161" name="TextBox 3"/>
          <p:cNvSpPr txBox="1"/>
          <p:nvPr/>
        </p:nvSpPr>
        <p:spPr>
          <a:xfrm>
            <a:off x="308479" y="1702675"/>
            <a:ext cx="6866410" cy="476275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buSzPct val="100000"/>
              <a:buFont typeface="Arial"/>
              <a:buChar char="•"/>
              <a:defRPr sz="2800"/>
            </a:pPr>
            <a:r>
              <a:t>Continue to read to your child.</a:t>
            </a:r>
          </a:p>
          <a:p>
            <a:pPr marL="457200" indent="-457200">
              <a:buSzPct val="100000"/>
              <a:buFont typeface="Arial"/>
              <a:buChar char="•"/>
              <a:defRPr sz="2800"/>
            </a:pPr>
            <a:r>
              <a:t>Model how to read a book – left to right, turning pages </a:t>
            </a:r>
          </a:p>
          <a:p>
            <a:pPr marL="457200" indent="-457200">
              <a:buSzPct val="100000"/>
              <a:buFont typeface="Arial"/>
              <a:buChar char="•"/>
              <a:defRPr sz="2800"/>
            </a:pPr>
            <a:r>
              <a:t>Ask questions about what has happened and characters’ feelings</a:t>
            </a:r>
          </a:p>
          <a:p>
            <a:pPr marL="457200" indent="-457200">
              <a:buSzPct val="100000"/>
              <a:buFont typeface="Arial"/>
              <a:buChar char="•"/>
              <a:defRPr sz="2800"/>
            </a:pPr>
            <a:r>
              <a:t>Support understanding of new words</a:t>
            </a:r>
          </a:p>
          <a:p>
            <a:pPr marL="457200" indent="-457200">
              <a:buSzPct val="100000"/>
              <a:buFont typeface="Arial"/>
              <a:buChar char="•"/>
              <a:defRPr sz="2800"/>
            </a:pPr>
            <a:r>
              <a:t>Predict what will happen next </a:t>
            </a:r>
          </a:p>
          <a:p>
            <a:pPr marL="457200" indent="-457200">
              <a:buSzPct val="100000"/>
              <a:buFont typeface="Arial"/>
              <a:buChar char="•"/>
              <a:defRPr sz="2800"/>
            </a:pPr>
            <a:r>
              <a:t>Make connections </a:t>
            </a:r>
          </a:p>
          <a:p>
            <a:pPr marL="457200" indent="-457200">
              <a:buSzPct val="100000"/>
              <a:buFont typeface="Arial"/>
              <a:buChar char="•"/>
              <a:defRPr sz="2800"/>
            </a:pPr>
            <a:r>
              <a:t>Model your love of reading! </a:t>
            </a:r>
          </a:p>
          <a:p>
            <a:pPr>
              <a:defRPr sz="2800"/>
            </a:pP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5" name="Title 1"/>
          <p:cNvSpPr txBox="1"/>
          <p:nvPr>
            <p:ph type="title"/>
          </p:nvPr>
        </p:nvSpPr>
        <p:spPr>
          <a:xfrm>
            <a:off x="139603" y="511488"/>
            <a:ext cx="6578318" cy="1020913"/>
          </a:xfrm>
          <a:prstGeom prst="rect">
            <a:avLst/>
          </a:prstGeom>
        </p:spPr>
        <p:txBody>
          <a:bodyPr/>
          <a:lstStyle>
            <a:lvl1pPr>
              <a:defRPr sz="4400"/>
            </a:lvl1pPr>
          </a:lstStyle>
          <a:p>
            <a:pPr/>
            <a:r>
              <a:t>Other tips</a:t>
            </a:r>
          </a:p>
        </p:txBody>
      </p:sp>
      <p:sp>
        <p:nvSpPr>
          <p:cNvPr id="166" name="Text Placeholder 2"/>
          <p:cNvSpPr txBox="1"/>
          <p:nvPr>
            <p:ph type="body" idx="1"/>
          </p:nvPr>
        </p:nvSpPr>
        <p:spPr>
          <a:xfrm>
            <a:off x="383908" y="1249447"/>
            <a:ext cx="6980154" cy="5608554"/>
          </a:xfrm>
          <a:prstGeom prst="rect">
            <a:avLst/>
          </a:prstGeom>
        </p:spPr>
        <p:txBody>
          <a:bodyPr/>
          <a:lstStyle/>
          <a:p>
            <a:pPr/>
          </a:p>
          <a:p>
            <a:pPr/>
            <a:r>
              <a:t>Sing lots of nursery rhymes together</a:t>
            </a:r>
          </a:p>
          <a:p>
            <a:pPr/>
            <a:r>
              <a:t>Read rhyming books often - emphasising the rhythm and the rhymes in the book</a:t>
            </a:r>
          </a:p>
          <a:p>
            <a:pPr/>
            <a:r>
              <a:t>Point out words in the environment - street signs, in the shops, on packaging etc</a:t>
            </a:r>
          </a:p>
          <a:p>
            <a:pPr/>
            <a:r>
              <a:t>Please sign the reading record when you have read with your child - it helps us gauge how many times they have read their book</a:t>
            </a:r>
          </a:p>
        </p:txBody>
      </p:sp>
      <p:sp>
        <p:nvSpPr>
          <p:cNvPr id="167" name="TextBox 3"/>
          <p:cNvSpPr txBox="1"/>
          <p:nvPr/>
        </p:nvSpPr>
        <p:spPr>
          <a:xfrm>
            <a:off x="308479" y="1702675"/>
            <a:ext cx="6866409" cy="333089"/>
          </a:xfrm>
          <a:prstGeom prst="rect">
            <a:avLst/>
          </a:prstGeom>
          <a:ln w="12700">
            <a:miter lim="400000"/>
          </a:ln>
        </p:spPr>
        <p:txBody>
          <a:bodyPr lIns="45719" rIns="45719">
            <a:spAutoFit/>
          </a:bodyPr>
          <a:lstStyle/>
          <a:p>
            <a:pP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1" name="Title 1"/>
          <p:cNvSpPr txBox="1"/>
          <p:nvPr>
            <p:ph type="title"/>
          </p:nvPr>
        </p:nvSpPr>
        <p:spPr>
          <a:xfrm>
            <a:off x="4899526" y="965199"/>
            <a:ext cx="5948365" cy="1020913"/>
          </a:xfrm>
          <a:prstGeom prst="rect">
            <a:avLst/>
          </a:prstGeom>
        </p:spPr>
        <p:txBody>
          <a:bodyPr/>
          <a:lstStyle>
            <a:lvl1pPr>
              <a:defRPr sz="4400"/>
            </a:lvl1pPr>
          </a:lstStyle>
          <a:p>
            <a:pPr/>
            <a:r>
              <a:t>Spelling </a:t>
            </a:r>
          </a:p>
        </p:txBody>
      </p:sp>
      <p:sp>
        <p:nvSpPr>
          <p:cNvPr id="172" name="Text Placeholder 2"/>
          <p:cNvSpPr txBox="1"/>
          <p:nvPr>
            <p:ph type="body" sz="half" idx="1"/>
          </p:nvPr>
        </p:nvSpPr>
        <p:spPr>
          <a:xfrm>
            <a:off x="4899526" y="1851135"/>
            <a:ext cx="6108176" cy="5006866"/>
          </a:xfrm>
          <a:prstGeom prst="rect">
            <a:avLst/>
          </a:prstGeom>
        </p:spPr>
        <p:txBody>
          <a:bodyPr/>
          <a:lstStyle/>
          <a:p>
            <a:pPr/>
            <a:r>
              <a:t>Segmenting words</a:t>
            </a:r>
          </a:p>
          <a:p>
            <a:pPr/>
          </a:p>
          <a:p>
            <a:pPr/>
          </a:p>
          <a:p>
            <a:pPr/>
          </a:p>
          <a:p>
            <a:pPr/>
          </a:p>
          <a:p>
            <a:pPr marL="0" indent="0">
              <a:buSzTx/>
              <a:buNone/>
            </a:pPr>
          </a:p>
          <a:p>
            <a:pPr/>
            <a:r>
              <a:t>Daily writing as part of phonics lessons</a:t>
            </a:r>
          </a:p>
          <a:p>
            <a:pPr/>
            <a:r>
              <a:t>We continue to reinforce spelling using our phonics in writing lessons</a:t>
            </a:r>
          </a:p>
        </p:txBody>
      </p:sp>
      <p:pic>
        <p:nvPicPr>
          <p:cNvPr id="173" name="Picture 5" descr="Picture 5"/>
          <p:cNvPicPr>
            <a:picLocks noChangeAspect="1"/>
          </p:cNvPicPr>
          <p:nvPr/>
        </p:nvPicPr>
        <p:blipFill>
          <a:blip r:embed="rId3">
            <a:extLst/>
          </a:blip>
          <a:srcRect l="0" t="0" r="0" b="5"/>
          <a:stretch>
            <a:fillRect/>
          </a:stretch>
        </p:blipFill>
        <p:spPr>
          <a:xfrm>
            <a:off x="5080105" y="2483412"/>
            <a:ext cx="2193055" cy="19502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201" y="0"/>
                </a:moveTo>
                <a:cubicBezTo>
                  <a:pt x="1433" y="0"/>
                  <a:pt x="0" y="1612"/>
                  <a:pt x="0" y="3600"/>
                </a:cubicBezTo>
                <a:lnTo>
                  <a:pt x="0" y="18000"/>
                </a:lnTo>
                <a:cubicBezTo>
                  <a:pt x="0" y="19988"/>
                  <a:pt x="1433" y="21600"/>
                  <a:pt x="3201" y="21600"/>
                </a:cubicBezTo>
                <a:lnTo>
                  <a:pt x="18399" y="21600"/>
                </a:lnTo>
                <a:cubicBezTo>
                  <a:pt x="20167" y="21600"/>
                  <a:pt x="21600" y="19988"/>
                  <a:pt x="21600" y="18000"/>
                </a:cubicBezTo>
                <a:lnTo>
                  <a:pt x="21600" y="3600"/>
                </a:lnTo>
                <a:cubicBezTo>
                  <a:pt x="21600" y="1612"/>
                  <a:pt x="20167" y="0"/>
                  <a:pt x="18399" y="0"/>
                </a:cubicBezTo>
                <a:lnTo>
                  <a:pt x="3201" y="0"/>
                </a:lnTo>
                <a:close/>
              </a:path>
            </a:pathLst>
          </a:custGeom>
          <a:ln w="12700">
            <a:miter lim="400000"/>
          </a:ln>
          <a:effectLst>
            <a:outerShdw sx="100000" sy="100000" kx="0" ky="0" algn="b" rotWithShape="0" blurRad="76200" dist="38100" dir="7800000">
              <a:srgbClr val="000000">
                <a:alpha val="40000"/>
              </a:srgbClr>
            </a:outerShdw>
          </a:effectLst>
        </p:spPr>
      </p:pic>
      <p:pic>
        <p:nvPicPr>
          <p:cNvPr id="174" name="Picture 6" descr="Picture 6"/>
          <p:cNvPicPr>
            <a:picLocks noChangeAspect="1"/>
          </p:cNvPicPr>
          <p:nvPr/>
        </p:nvPicPr>
        <p:blipFill>
          <a:blip r:embed="rId4">
            <a:extLst/>
          </a:blip>
          <a:srcRect l="24209" t="21071" r="24154" b="14706"/>
          <a:stretch>
            <a:fillRect/>
          </a:stretch>
        </p:blipFill>
        <p:spPr>
          <a:xfrm>
            <a:off x="403436" y="2158879"/>
            <a:ext cx="3527426" cy="246776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518" y="0"/>
                </a:moveTo>
                <a:cubicBezTo>
                  <a:pt x="1127" y="0"/>
                  <a:pt x="0" y="1610"/>
                  <a:pt x="0" y="3599"/>
                </a:cubicBezTo>
                <a:lnTo>
                  <a:pt x="0" y="18001"/>
                </a:lnTo>
                <a:cubicBezTo>
                  <a:pt x="0" y="19990"/>
                  <a:pt x="1127" y="21600"/>
                  <a:pt x="2518" y="21600"/>
                </a:cubicBezTo>
                <a:lnTo>
                  <a:pt x="19082" y="21600"/>
                </a:lnTo>
                <a:cubicBezTo>
                  <a:pt x="20473" y="21600"/>
                  <a:pt x="21600" y="19990"/>
                  <a:pt x="21600" y="18001"/>
                </a:cubicBezTo>
                <a:lnTo>
                  <a:pt x="21600" y="3599"/>
                </a:lnTo>
                <a:cubicBezTo>
                  <a:pt x="21600" y="1610"/>
                  <a:pt x="20473" y="0"/>
                  <a:pt x="19082" y="0"/>
                </a:cubicBezTo>
                <a:lnTo>
                  <a:pt x="2518" y="0"/>
                </a:lnTo>
                <a:close/>
              </a:path>
            </a:pathLst>
          </a:custGeom>
          <a:ln w="12700">
            <a:miter lim="400000"/>
          </a:ln>
          <a:effectLst>
            <a:outerShdw sx="100000" sy="100000" kx="0" ky="0" algn="b" rotWithShape="0" blurRad="76200" dist="38100" dir="7800000">
              <a:srgbClr val="000000">
                <a:alpha val="40000"/>
              </a:srgbClr>
            </a:outerShdw>
          </a:effectLst>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8" name="Title 3"/>
          <p:cNvSpPr txBox="1"/>
          <p:nvPr>
            <p:ph type="title"/>
          </p:nvPr>
        </p:nvSpPr>
        <p:spPr>
          <a:xfrm>
            <a:off x="1249640" y="845171"/>
            <a:ext cx="5948365" cy="1020913"/>
          </a:xfrm>
          <a:prstGeom prst="rect">
            <a:avLst/>
          </a:prstGeom>
        </p:spPr>
        <p:txBody>
          <a:bodyPr/>
          <a:lstStyle/>
          <a:p>
            <a:pPr/>
            <a:r>
              <a:t>Concerns about progress</a:t>
            </a:r>
          </a:p>
        </p:txBody>
      </p:sp>
      <p:sp>
        <p:nvSpPr>
          <p:cNvPr id="179" name="Text Placeholder 4"/>
          <p:cNvSpPr txBox="1"/>
          <p:nvPr>
            <p:ph type="body" sz="half" idx="1"/>
          </p:nvPr>
        </p:nvSpPr>
        <p:spPr>
          <a:xfrm>
            <a:off x="1249640" y="1765737"/>
            <a:ext cx="6181175" cy="5092263"/>
          </a:xfrm>
          <a:prstGeom prst="rect">
            <a:avLst/>
          </a:prstGeom>
        </p:spPr>
        <p:txBody>
          <a:bodyPr/>
          <a:lstStyle/>
          <a:p>
            <a:pPr/>
            <a:r>
              <a:t>All children are different </a:t>
            </a:r>
          </a:p>
          <a:p>
            <a:pPr/>
            <a:r>
              <a:t>Discuss any concerns with teachers</a:t>
            </a:r>
          </a:p>
          <a:p>
            <a:pPr/>
            <a:r>
              <a:t>Teachers will assess your child regularly</a:t>
            </a:r>
          </a:p>
          <a:p>
            <a:pPr/>
            <a:r>
              <a:t>Interventions to support children in the specific skill they are struggling with</a:t>
            </a:r>
          </a:p>
          <a:p>
            <a:pPr/>
            <a:r>
              <a:t>Adaptions for children with SEND</a:t>
            </a:r>
          </a:p>
        </p:txBody>
      </p:sp>
      <p:pic>
        <p:nvPicPr>
          <p:cNvPr id="180" name="Picture 5" descr="Picture 5"/>
          <p:cNvPicPr>
            <a:picLocks noChangeAspect="1"/>
          </p:cNvPicPr>
          <p:nvPr/>
        </p:nvPicPr>
        <p:blipFill>
          <a:blip r:embed="rId3">
            <a:extLst/>
          </a:blip>
          <a:srcRect l="7740" t="0" r="7740" b="0"/>
          <a:stretch>
            <a:fillRect/>
          </a:stretch>
        </p:blipFill>
        <p:spPr>
          <a:xfrm>
            <a:off x="8242080" y="2322074"/>
            <a:ext cx="3494089" cy="33305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432" y="0"/>
                </a:moveTo>
                <a:cubicBezTo>
                  <a:pt x="1537" y="0"/>
                  <a:pt x="0" y="1613"/>
                  <a:pt x="0" y="3601"/>
                </a:cubicBezTo>
                <a:lnTo>
                  <a:pt x="0" y="17999"/>
                </a:lnTo>
                <a:cubicBezTo>
                  <a:pt x="0" y="19987"/>
                  <a:pt x="1537" y="21600"/>
                  <a:pt x="3432" y="21600"/>
                </a:cubicBezTo>
                <a:lnTo>
                  <a:pt x="18168" y="21600"/>
                </a:lnTo>
                <a:cubicBezTo>
                  <a:pt x="20063" y="21600"/>
                  <a:pt x="21600" y="19987"/>
                  <a:pt x="21600" y="17999"/>
                </a:cubicBezTo>
                <a:lnTo>
                  <a:pt x="21600" y="3601"/>
                </a:lnTo>
                <a:cubicBezTo>
                  <a:pt x="21600" y="1613"/>
                  <a:pt x="20063" y="0"/>
                  <a:pt x="18168" y="0"/>
                </a:cubicBezTo>
                <a:lnTo>
                  <a:pt x="3432" y="0"/>
                </a:lnTo>
                <a:close/>
              </a:path>
            </a:pathLst>
          </a:custGeom>
          <a:ln w="12700">
            <a:miter lim="400000"/>
          </a:ln>
        </p:spPr>
      </p:pic>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4" name="Title 1"/>
          <p:cNvSpPr txBox="1"/>
          <p:nvPr>
            <p:ph type="title"/>
          </p:nvPr>
        </p:nvSpPr>
        <p:spPr>
          <a:xfrm>
            <a:off x="1193580" y="1202523"/>
            <a:ext cx="5948366" cy="1020913"/>
          </a:xfrm>
          <a:prstGeom prst="rect">
            <a:avLst/>
          </a:prstGeom>
        </p:spPr>
        <p:txBody>
          <a:bodyPr/>
          <a:lstStyle/>
          <a:p>
            <a:pPr/>
            <a:r>
              <a:t>Questions and next steps</a:t>
            </a:r>
          </a:p>
        </p:txBody>
      </p:sp>
      <p:sp>
        <p:nvSpPr>
          <p:cNvPr id="185" name="Text Placeholder 2"/>
          <p:cNvSpPr txBox="1"/>
          <p:nvPr>
            <p:ph type="body" idx="1"/>
          </p:nvPr>
        </p:nvSpPr>
        <p:spPr>
          <a:xfrm>
            <a:off x="1193580" y="2223436"/>
            <a:ext cx="10099534" cy="3770425"/>
          </a:xfrm>
          <a:prstGeom prst="rect">
            <a:avLst/>
          </a:prstGeom>
        </p:spPr>
        <p:txBody>
          <a:bodyPr/>
          <a:lstStyle/>
          <a:p>
            <a:pP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3" name="Title 3"/>
          <p:cNvSpPr txBox="1"/>
          <p:nvPr>
            <p:ph type="title"/>
          </p:nvPr>
        </p:nvSpPr>
        <p:spPr>
          <a:xfrm>
            <a:off x="1249640" y="845171"/>
            <a:ext cx="5948365" cy="1020913"/>
          </a:xfrm>
          <a:prstGeom prst="rect">
            <a:avLst/>
          </a:prstGeom>
        </p:spPr>
        <p:txBody>
          <a:bodyPr/>
          <a:lstStyle/>
          <a:p>
            <a:pPr/>
            <a:r>
              <a:t>Welcome!</a:t>
            </a:r>
          </a:p>
        </p:txBody>
      </p:sp>
      <p:sp>
        <p:nvSpPr>
          <p:cNvPr id="104" name="Text Placeholder 4"/>
          <p:cNvSpPr txBox="1"/>
          <p:nvPr>
            <p:ph type="body" sz="half" idx="1"/>
          </p:nvPr>
        </p:nvSpPr>
        <p:spPr>
          <a:xfrm>
            <a:off x="1249640" y="1765737"/>
            <a:ext cx="6181175" cy="5092263"/>
          </a:xfrm>
          <a:prstGeom prst="rect">
            <a:avLst/>
          </a:prstGeom>
        </p:spPr>
        <p:txBody>
          <a:bodyPr/>
          <a:lstStyle/>
          <a:p>
            <a:pPr/>
            <a:r>
              <a:t>What is phonics? </a:t>
            </a:r>
          </a:p>
          <a:p>
            <a:pPr/>
            <a:r>
              <a:t>The alphabetic code</a:t>
            </a:r>
          </a:p>
          <a:p>
            <a:pPr/>
            <a:r>
              <a:t>Blending</a:t>
            </a:r>
          </a:p>
          <a:p>
            <a:pPr/>
            <a:r>
              <a:t>Reading and books</a:t>
            </a:r>
          </a:p>
          <a:p>
            <a:pPr/>
            <a:r>
              <a:t>Reading at home</a:t>
            </a:r>
          </a:p>
          <a:p>
            <a:pPr/>
            <a:r>
              <a:t>Spelling</a:t>
            </a:r>
          </a:p>
          <a:p>
            <a:pPr/>
            <a:r>
              <a:t>Concerns about progress</a:t>
            </a:r>
          </a:p>
          <a:p>
            <a:pPr/>
            <a:r>
              <a:t>Questions and next steps</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8" name="Title 1"/>
          <p:cNvSpPr txBox="1"/>
          <p:nvPr>
            <p:ph type="title"/>
          </p:nvPr>
        </p:nvSpPr>
        <p:spPr>
          <a:xfrm>
            <a:off x="4899526" y="965199"/>
            <a:ext cx="5948365" cy="1020913"/>
          </a:xfrm>
          <a:prstGeom prst="rect">
            <a:avLst/>
          </a:prstGeom>
        </p:spPr>
        <p:txBody>
          <a:bodyPr/>
          <a:lstStyle>
            <a:lvl1pPr>
              <a:defRPr sz="4400"/>
            </a:lvl1pPr>
          </a:lstStyle>
          <a:p>
            <a:pPr/>
            <a:r>
              <a:t>We love reading! </a:t>
            </a:r>
          </a:p>
        </p:txBody>
      </p:sp>
      <p:sp>
        <p:nvSpPr>
          <p:cNvPr id="109" name="Text Placeholder 2"/>
          <p:cNvSpPr txBox="1"/>
          <p:nvPr>
            <p:ph type="body" sz="half" idx="1"/>
          </p:nvPr>
        </p:nvSpPr>
        <p:spPr>
          <a:xfrm>
            <a:off x="4899526" y="2082363"/>
            <a:ext cx="6108176" cy="4042612"/>
          </a:xfrm>
          <a:prstGeom prst="rect">
            <a:avLst/>
          </a:prstGeom>
        </p:spPr>
        <p:txBody>
          <a:bodyPr/>
          <a:lstStyle/>
          <a:p>
            <a:pPr/>
            <a:r>
              <a:t>Reading for pleasure</a:t>
            </a:r>
          </a:p>
          <a:p>
            <a:pPr/>
            <a:r>
              <a:t>Finding out information</a:t>
            </a:r>
          </a:p>
          <a:p>
            <a:pPr/>
            <a:r>
              <a:t>Reading about the world around them</a:t>
            </a:r>
          </a:p>
          <a:p>
            <a:pPr/>
            <a:r>
              <a:t>Understanding forms and official documents</a:t>
            </a:r>
          </a:p>
          <a:p>
            <a:pPr/>
            <a:r>
              <a:t>Accessing learning – learn to read, read to learn</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3" name="Title 1"/>
          <p:cNvSpPr txBox="1"/>
          <p:nvPr>
            <p:ph type="title"/>
          </p:nvPr>
        </p:nvSpPr>
        <p:spPr>
          <a:xfrm>
            <a:off x="279206" y="120599"/>
            <a:ext cx="6578318" cy="1020914"/>
          </a:xfrm>
          <a:prstGeom prst="rect">
            <a:avLst/>
          </a:prstGeom>
        </p:spPr>
        <p:txBody>
          <a:bodyPr/>
          <a:lstStyle>
            <a:lvl1pPr>
              <a:defRPr sz="4400"/>
            </a:lvl1pPr>
          </a:lstStyle>
          <a:p>
            <a:pPr/>
            <a:r>
              <a:t>What is Phonics? </a:t>
            </a:r>
          </a:p>
        </p:txBody>
      </p:sp>
      <p:sp>
        <p:nvSpPr>
          <p:cNvPr id="114" name="Text Placeholder 2"/>
          <p:cNvSpPr txBox="1"/>
          <p:nvPr>
            <p:ph type="body" idx="1"/>
          </p:nvPr>
        </p:nvSpPr>
        <p:spPr>
          <a:xfrm>
            <a:off x="350778" y="1067851"/>
            <a:ext cx="6980154" cy="5608554"/>
          </a:xfrm>
          <a:prstGeom prst="rect">
            <a:avLst/>
          </a:prstGeom>
        </p:spPr>
        <p:txBody>
          <a:bodyPr/>
          <a:lstStyle/>
          <a:p>
            <a:pPr/>
            <a:r>
              <a:t>Link between the words we say and the letters that represent each sound. </a:t>
            </a:r>
          </a:p>
          <a:p>
            <a:pPr/>
          </a:p>
          <a:p>
            <a:pPr/>
            <a:r>
              <a:t>Grapheme – the written letter or groups of letters</a:t>
            </a:r>
          </a:p>
          <a:p>
            <a:pPr/>
          </a:p>
          <a:p>
            <a:pPr/>
            <a:r>
              <a:t>Phoneme – the sounds that the grapheme makes. </a:t>
            </a:r>
          </a:p>
        </p:txBody>
      </p:sp>
      <p:pic>
        <p:nvPicPr>
          <p:cNvPr id="115" name="Picture 5" descr="Picture 5"/>
          <p:cNvPicPr>
            <a:picLocks noChangeAspect="1"/>
          </p:cNvPicPr>
          <p:nvPr>
            <p:ph type="pic" idx="21"/>
          </p:nvPr>
        </p:nvPicPr>
        <p:blipFill>
          <a:blip r:embed="rId3">
            <a:extLst/>
          </a:blip>
          <a:srcRect l="11569" t="0" r="11573" b="0"/>
          <a:stretch>
            <a:fillRect/>
          </a:stretch>
        </p:blipFill>
        <p:spPr>
          <a:xfrm>
            <a:off x="8195712" y="2490687"/>
            <a:ext cx="3514726" cy="276448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832" y="0"/>
                </a:moveTo>
                <a:cubicBezTo>
                  <a:pt x="1268" y="0"/>
                  <a:pt x="0" y="1612"/>
                  <a:pt x="0" y="3600"/>
                </a:cubicBezTo>
                <a:lnTo>
                  <a:pt x="0" y="18000"/>
                </a:lnTo>
                <a:cubicBezTo>
                  <a:pt x="0" y="19988"/>
                  <a:pt x="1268" y="21600"/>
                  <a:pt x="2832" y="21600"/>
                </a:cubicBezTo>
                <a:lnTo>
                  <a:pt x="18771" y="21600"/>
                </a:lnTo>
                <a:cubicBezTo>
                  <a:pt x="20335" y="21600"/>
                  <a:pt x="21600" y="19988"/>
                  <a:pt x="21600" y="18000"/>
                </a:cubicBezTo>
                <a:lnTo>
                  <a:pt x="21600" y="3600"/>
                </a:lnTo>
                <a:cubicBezTo>
                  <a:pt x="21600" y="1612"/>
                  <a:pt x="20335" y="0"/>
                  <a:pt x="18771" y="0"/>
                </a:cubicBezTo>
                <a:lnTo>
                  <a:pt x="2832" y="0"/>
                </a:lnTo>
                <a:close/>
              </a:path>
            </a:pathLst>
          </a:custGeom>
          <a:effectLst>
            <a:outerShdw sx="100000" sy="100000" kx="0" ky="0" algn="b" rotWithShape="0" blurRad="76200" dist="38100" dir="7800000">
              <a:srgbClr val="000000">
                <a:alpha val="40000"/>
              </a:srgbClr>
            </a:outerShdw>
          </a:effectLst>
        </p:spPr>
      </p:pic>
      <p:pic>
        <p:nvPicPr>
          <p:cNvPr id="116" name="Picture 7" descr="Picture 7"/>
          <p:cNvPicPr>
            <a:picLocks noChangeAspect="1"/>
          </p:cNvPicPr>
          <p:nvPr/>
        </p:nvPicPr>
        <p:blipFill>
          <a:blip r:embed="rId4">
            <a:extLst/>
          </a:blip>
          <a:stretch>
            <a:fillRect/>
          </a:stretch>
        </p:blipFill>
        <p:spPr>
          <a:xfrm>
            <a:off x="2800230" y="4904770"/>
            <a:ext cx="1714740" cy="16099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379" y="0"/>
                </a:moveTo>
                <a:cubicBezTo>
                  <a:pt x="1513" y="0"/>
                  <a:pt x="0" y="1611"/>
                  <a:pt x="0" y="3599"/>
                </a:cubicBezTo>
                <a:lnTo>
                  <a:pt x="0" y="17996"/>
                </a:lnTo>
                <a:cubicBezTo>
                  <a:pt x="0" y="19984"/>
                  <a:pt x="1513" y="21600"/>
                  <a:pt x="3379" y="21600"/>
                </a:cubicBezTo>
                <a:lnTo>
                  <a:pt x="18216" y="21600"/>
                </a:lnTo>
                <a:cubicBezTo>
                  <a:pt x="20082" y="21600"/>
                  <a:pt x="21600" y="19984"/>
                  <a:pt x="21600" y="17996"/>
                </a:cubicBezTo>
                <a:lnTo>
                  <a:pt x="21600" y="3599"/>
                </a:lnTo>
                <a:cubicBezTo>
                  <a:pt x="21600" y="1611"/>
                  <a:pt x="20082" y="0"/>
                  <a:pt x="18216" y="0"/>
                </a:cubicBezTo>
                <a:lnTo>
                  <a:pt x="3379" y="0"/>
                </a:lnTo>
                <a:close/>
              </a:path>
            </a:pathLst>
          </a:custGeom>
          <a:ln w="12700">
            <a:miter lim="400000"/>
          </a:ln>
          <a:effectLst>
            <a:outerShdw sx="100000" sy="100000" kx="0" ky="0" algn="b" rotWithShape="0" blurRad="76200" dist="38100" dir="7800000">
              <a:srgbClr val="000000">
                <a:alpha val="40000"/>
              </a:srgbClr>
            </a:outerShdw>
          </a:effectLst>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0" name="Title 1"/>
          <p:cNvSpPr txBox="1"/>
          <p:nvPr>
            <p:ph type="title"/>
          </p:nvPr>
        </p:nvSpPr>
        <p:spPr>
          <a:xfrm>
            <a:off x="279206" y="120599"/>
            <a:ext cx="6578318" cy="1020914"/>
          </a:xfrm>
          <a:prstGeom prst="rect">
            <a:avLst/>
          </a:prstGeom>
        </p:spPr>
        <p:txBody>
          <a:bodyPr/>
          <a:lstStyle>
            <a:lvl1pPr>
              <a:defRPr sz="4400"/>
            </a:lvl1pPr>
          </a:lstStyle>
          <a:p>
            <a:pPr/>
            <a:r>
              <a:t>What is Phonics? </a:t>
            </a:r>
          </a:p>
        </p:txBody>
      </p:sp>
      <p:sp>
        <p:nvSpPr>
          <p:cNvPr id="121" name="Text Placeholder 2"/>
          <p:cNvSpPr txBox="1"/>
          <p:nvPr>
            <p:ph type="body" idx="1"/>
          </p:nvPr>
        </p:nvSpPr>
        <p:spPr>
          <a:xfrm>
            <a:off x="350778" y="1067851"/>
            <a:ext cx="6980154" cy="5608554"/>
          </a:xfrm>
          <a:prstGeom prst="rect">
            <a:avLst/>
          </a:prstGeom>
        </p:spPr>
        <p:txBody>
          <a:bodyPr/>
          <a:lstStyle/>
          <a:p>
            <a:pPr/>
          </a:p>
        </p:txBody>
      </p:sp>
      <p:pic>
        <p:nvPicPr>
          <p:cNvPr id="122" name="Picture 5" descr="Picture 5"/>
          <p:cNvPicPr>
            <a:picLocks noChangeAspect="1"/>
          </p:cNvPicPr>
          <p:nvPr>
            <p:ph type="pic" idx="21"/>
          </p:nvPr>
        </p:nvPicPr>
        <p:blipFill>
          <a:blip r:embed="rId3">
            <a:extLst/>
          </a:blip>
          <a:srcRect l="11569" t="0" r="11573" b="0"/>
          <a:stretch>
            <a:fillRect/>
          </a:stretch>
        </p:blipFill>
        <p:spPr>
          <a:xfrm>
            <a:off x="8195712" y="2490687"/>
            <a:ext cx="3514726" cy="276448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832" y="0"/>
                </a:moveTo>
                <a:cubicBezTo>
                  <a:pt x="1268" y="0"/>
                  <a:pt x="0" y="1612"/>
                  <a:pt x="0" y="3600"/>
                </a:cubicBezTo>
                <a:lnTo>
                  <a:pt x="0" y="18000"/>
                </a:lnTo>
                <a:cubicBezTo>
                  <a:pt x="0" y="19988"/>
                  <a:pt x="1268" y="21600"/>
                  <a:pt x="2832" y="21600"/>
                </a:cubicBezTo>
                <a:lnTo>
                  <a:pt x="18771" y="21600"/>
                </a:lnTo>
                <a:cubicBezTo>
                  <a:pt x="20335" y="21600"/>
                  <a:pt x="21600" y="19988"/>
                  <a:pt x="21600" y="18000"/>
                </a:cubicBezTo>
                <a:lnTo>
                  <a:pt x="21600" y="3600"/>
                </a:lnTo>
                <a:cubicBezTo>
                  <a:pt x="21600" y="1612"/>
                  <a:pt x="20335" y="0"/>
                  <a:pt x="18771" y="0"/>
                </a:cubicBezTo>
                <a:lnTo>
                  <a:pt x="2832" y="0"/>
                </a:lnTo>
                <a:close/>
              </a:path>
            </a:pathLst>
          </a:custGeom>
          <a:effectLst>
            <a:outerShdw sx="100000" sy="100000" kx="0" ky="0" algn="b" rotWithShape="0" blurRad="76200" dist="38100" dir="7800000">
              <a:srgbClr val="000000">
                <a:alpha val="40000"/>
              </a:srgbClr>
            </a:outerShdw>
          </a:effectLst>
        </p:spPr>
      </p:pic>
      <p:pic>
        <p:nvPicPr>
          <p:cNvPr id="123" name="Picture 5" descr="Picture 5"/>
          <p:cNvPicPr>
            <a:picLocks noChangeAspect="1"/>
          </p:cNvPicPr>
          <p:nvPr/>
        </p:nvPicPr>
        <p:blipFill>
          <a:blip r:embed="rId4">
            <a:extLst/>
          </a:blip>
          <a:stretch>
            <a:fillRect/>
          </a:stretch>
        </p:blipFill>
        <p:spPr>
          <a:xfrm>
            <a:off x="350778" y="1589614"/>
            <a:ext cx="6582434" cy="4638687"/>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7" name="Title 4"/>
          <p:cNvSpPr txBox="1"/>
          <p:nvPr>
            <p:ph type="title"/>
          </p:nvPr>
        </p:nvSpPr>
        <p:spPr>
          <a:xfrm>
            <a:off x="1193580" y="687571"/>
            <a:ext cx="5948366" cy="1020913"/>
          </a:xfrm>
          <a:prstGeom prst="rect">
            <a:avLst/>
          </a:prstGeom>
        </p:spPr>
        <p:txBody>
          <a:bodyPr/>
          <a:lstStyle/>
          <a:p>
            <a:pPr/>
            <a:r>
              <a:t>The Alphabetic Code </a:t>
            </a:r>
          </a:p>
        </p:txBody>
      </p:sp>
      <p:sp>
        <p:nvSpPr>
          <p:cNvPr id="128" name="TextBox 1"/>
          <p:cNvSpPr txBox="1"/>
          <p:nvPr/>
        </p:nvSpPr>
        <p:spPr>
          <a:xfrm>
            <a:off x="1144706" y="2690167"/>
            <a:ext cx="2687890" cy="133971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4400"/>
            </a:lvl1pPr>
          </a:lstStyle>
          <a:p>
            <a:pPr/>
            <a:r>
              <a:t>44 phonemes </a:t>
            </a:r>
          </a:p>
        </p:txBody>
      </p:sp>
      <p:sp>
        <p:nvSpPr>
          <p:cNvPr id="129" name="TextBox 8"/>
          <p:cNvSpPr txBox="1"/>
          <p:nvPr/>
        </p:nvSpPr>
        <p:spPr>
          <a:xfrm>
            <a:off x="4940056" y="2868842"/>
            <a:ext cx="2156170" cy="133971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4400"/>
            </a:lvl1pPr>
          </a:lstStyle>
          <a:p>
            <a:pPr/>
            <a:r>
              <a:t>Simple Code</a:t>
            </a:r>
          </a:p>
        </p:txBody>
      </p:sp>
      <p:sp>
        <p:nvSpPr>
          <p:cNvPr id="130" name="TextBox 9"/>
          <p:cNvSpPr txBox="1"/>
          <p:nvPr/>
        </p:nvSpPr>
        <p:spPr>
          <a:xfrm>
            <a:off x="8431381" y="2868842"/>
            <a:ext cx="2502680" cy="133971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4400"/>
            </a:lvl1pPr>
          </a:lstStyle>
          <a:p>
            <a:pPr/>
            <a:r>
              <a:t>Complex Code</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4" name="Title 1"/>
          <p:cNvSpPr txBox="1"/>
          <p:nvPr>
            <p:ph type="title"/>
          </p:nvPr>
        </p:nvSpPr>
        <p:spPr>
          <a:xfrm>
            <a:off x="279206" y="120599"/>
            <a:ext cx="6578318" cy="1020914"/>
          </a:xfrm>
          <a:prstGeom prst="rect">
            <a:avLst/>
          </a:prstGeom>
        </p:spPr>
        <p:txBody>
          <a:bodyPr/>
          <a:lstStyle>
            <a:lvl1pPr>
              <a:defRPr sz="4400"/>
            </a:lvl1pPr>
          </a:lstStyle>
          <a:p>
            <a:pPr/>
            <a:r>
              <a:t>Blending</a:t>
            </a:r>
          </a:p>
        </p:txBody>
      </p:sp>
      <p:sp>
        <p:nvSpPr>
          <p:cNvPr id="135" name="Text Placeholder 2"/>
          <p:cNvSpPr txBox="1"/>
          <p:nvPr>
            <p:ph type="body" idx="1"/>
          </p:nvPr>
        </p:nvSpPr>
        <p:spPr>
          <a:xfrm>
            <a:off x="362887" y="913116"/>
            <a:ext cx="6980154" cy="5608554"/>
          </a:xfrm>
          <a:prstGeom prst="rect">
            <a:avLst/>
          </a:prstGeom>
        </p:spPr>
        <p:txBody>
          <a:bodyPr/>
          <a:lstStyle/>
          <a:p>
            <a:pPr/>
          </a:p>
          <a:p>
            <a:pPr/>
            <a:r>
              <a:t>Pushing the phonemes together to make a word.</a:t>
            </a:r>
          </a:p>
          <a:p>
            <a:pPr/>
            <a:r>
              <a:t>Tree   t r ee</a:t>
            </a:r>
          </a:p>
          <a:p>
            <a:pPr/>
          </a:p>
          <a:p>
            <a:pPr marL="0" indent="0">
              <a:buSzTx/>
              <a:buNone/>
            </a:pPr>
            <a:r>
              <a:t> </a:t>
            </a:r>
          </a:p>
          <a:p>
            <a:pPr marL="0" indent="0">
              <a:buSzTx/>
              <a:buNone/>
            </a:pPr>
          </a:p>
        </p:txBody>
      </p:sp>
      <p:pic>
        <p:nvPicPr>
          <p:cNvPr id="136" name="Picture Placeholder 3" descr="Picture Placeholder 3"/>
          <p:cNvPicPr>
            <a:picLocks noChangeAspect="1"/>
          </p:cNvPicPr>
          <p:nvPr>
            <p:ph type="pic" idx="21"/>
          </p:nvPr>
        </p:nvPicPr>
        <p:blipFill>
          <a:blip r:embed="rId3">
            <a:extLst/>
          </a:blip>
          <a:srcRect l="0" t="10924" r="0" b="10924"/>
          <a:stretch>
            <a:fillRect/>
          </a:stretch>
        </p:blipFill>
        <p:spPr>
          <a:xfrm>
            <a:off x="8210550" y="2388435"/>
            <a:ext cx="3494088" cy="33305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432" y="0"/>
                </a:moveTo>
                <a:cubicBezTo>
                  <a:pt x="1537" y="0"/>
                  <a:pt x="0" y="1613"/>
                  <a:pt x="0" y="3601"/>
                </a:cubicBezTo>
                <a:lnTo>
                  <a:pt x="0" y="17999"/>
                </a:lnTo>
                <a:cubicBezTo>
                  <a:pt x="0" y="19987"/>
                  <a:pt x="1537" y="21600"/>
                  <a:pt x="3432" y="21600"/>
                </a:cubicBezTo>
                <a:lnTo>
                  <a:pt x="18168" y="21600"/>
                </a:lnTo>
                <a:cubicBezTo>
                  <a:pt x="20063" y="21600"/>
                  <a:pt x="21600" y="19987"/>
                  <a:pt x="21600" y="17999"/>
                </a:cubicBezTo>
                <a:lnTo>
                  <a:pt x="21600" y="3601"/>
                </a:lnTo>
                <a:cubicBezTo>
                  <a:pt x="21600" y="1613"/>
                  <a:pt x="20063" y="0"/>
                  <a:pt x="18168" y="0"/>
                </a:cubicBezTo>
                <a:lnTo>
                  <a:pt x="3432" y="0"/>
                </a:lnTo>
                <a:close/>
              </a:path>
            </a:pathLst>
          </a:custGeom>
        </p:spPr>
      </p:pic>
      <p:pic>
        <p:nvPicPr>
          <p:cNvPr id="137" name="Picture 6" descr="Picture 6"/>
          <p:cNvPicPr>
            <a:picLocks noChangeAspect="1"/>
          </p:cNvPicPr>
          <p:nvPr/>
        </p:nvPicPr>
        <p:blipFill>
          <a:blip r:embed="rId4">
            <a:extLst/>
          </a:blip>
          <a:stretch>
            <a:fillRect/>
          </a:stretch>
        </p:blipFill>
        <p:spPr>
          <a:xfrm>
            <a:off x="3594199" y="3379036"/>
            <a:ext cx="1988280" cy="174450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160" y="0"/>
                </a:moveTo>
                <a:cubicBezTo>
                  <a:pt x="1416" y="0"/>
                  <a:pt x="0" y="1614"/>
                  <a:pt x="0" y="3602"/>
                </a:cubicBezTo>
                <a:lnTo>
                  <a:pt x="0" y="17998"/>
                </a:lnTo>
                <a:cubicBezTo>
                  <a:pt x="0" y="19986"/>
                  <a:pt x="1416" y="21600"/>
                  <a:pt x="3160" y="21600"/>
                </a:cubicBezTo>
                <a:lnTo>
                  <a:pt x="18440" y="21600"/>
                </a:lnTo>
                <a:cubicBezTo>
                  <a:pt x="20184" y="21600"/>
                  <a:pt x="21600" y="19986"/>
                  <a:pt x="21600" y="17998"/>
                </a:cubicBezTo>
                <a:lnTo>
                  <a:pt x="21600" y="3602"/>
                </a:lnTo>
                <a:cubicBezTo>
                  <a:pt x="21600" y="1614"/>
                  <a:pt x="20184" y="0"/>
                  <a:pt x="18440" y="0"/>
                </a:cubicBezTo>
                <a:lnTo>
                  <a:pt x="3160" y="0"/>
                </a:lnTo>
                <a:close/>
              </a:path>
            </a:pathLst>
          </a:custGeom>
          <a:ln w="12700">
            <a:miter lim="400000"/>
          </a:ln>
          <a:effectLst>
            <a:outerShdw sx="100000" sy="100000" kx="0" ky="0" algn="b" rotWithShape="0" blurRad="76200" dist="38100" dir="7800000">
              <a:srgbClr val="000000">
                <a:alpha val="40000"/>
              </a:srgbClr>
            </a:outerShdw>
          </a:effectLst>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1" name="Title 3"/>
          <p:cNvSpPr txBox="1"/>
          <p:nvPr>
            <p:ph type="title"/>
          </p:nvPr>
        </p:nvSpPr>
        <p:spPr>
          <a:xfrm>
            <a:off x="1193580" y="1202523"/>
            <a:ext cx="5948366" cy="1020913"/>
          </a:xfrm>
          <a:prstGeom prst="rect">
            <a:avLst/>
          </a:prstGeom>
        </p:spPr>
        <p:txBody>
          <a:bodyPr/>
          <a:lstStyle>
            <a:lvl1pPr>
              <a:defRPr sz="3900"/>
            </a:lvl1pPr>
          </a:lstStyle>
          <a:p>
            <a:pPr/>
            <a:r>
              <a:t>Common Exception Words</a:t>
            </a:r>
          </a:p>
        </p:txBody>
      </p:sp>
      <p:sp>
        <p:nvSpPr>
          <p:cNvPr id="142" name="Text Placeholder 4"/>
          <p:cNvSpPr txBox="1"/>
          <p:nvPr>
            <p:ph type="body" sz="half" idx="1"/>
          </p:nvPr>
        </p:nvSpPr>
        <p:spPr>
          <a:xfrm>
            <a:off x="1193581" y="2223435"/>
            <a:ext cx="5948365" cy="4042612"/>
          </a:xfrm>
          <a:prstGeom prst="rect">
            <a:avLst/>
          </a:prstGeom>
        </p:spPr>
        <p:txBody>
          <a:bodyPr/>
          <a:lstStyle>
            <a:lvl1pPr marL="0" indent="0">
              <a:buSzTx/>
              <a:buNone/>
            </a:lvl1pPr>
          </a:lstStyle>
          <a:p>
            <a:pPr/>
            <a:r>
              <a:t> </a:t>
            </a:r>
          </a:p>
        </p:txBody>
      </p:sp>
      <p:pic>
        <p:nvPicPr>
          <p:cNvPr id="143" name="Picture 2" descr="Picture 2"/>
          <p:cNvPicPr>
            <a:picLocks noChangeAspect="1"/>
          </p:cNvPicPr>
          <p:nvPr/>
        </p:nvPicPr>
        <p:blipFill>
          <a:blip r:embed="rId3">
            <a:extLst/>
          </a:blip>
          <a:stretch>
            <a:fillRect/>
          </a:stretch>
        </p:blipFill>
        <p:spPr>
          <a:xfrm>
            <a:off x="1364981" y="2494061"/>
            <a:ext cx="4762550" cy="3501359"/>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7" name="Title 1"/>
          <p:cNvSpPr txBox="1"/>
          <p:nvPr>
            <p:ph type="title"/>
          </p:nvPr>
        </p:nvSpPr>
        <p:spPr>
          <a:xfrm>
            <a:off x="273269" y="784756"/>
            <a:ext cx="7343121" cy="1020913"/>
          </a:xfrm>
          <a:prstGeom prst="rect">
            <a:avLst/>
          </a:prstGeom>
        </p:spPr>
        <p:txBody>
          <a:bodyPr/>
          <a:lstStyle>
            <a:lvl1pPr>
              <a:defRPr sz="4400"/>
            </a:lvl1pPr>
          </a:lstStyle>
          <a:p>
            <a:pPr/>
            <a:r>
              <a:t>Reading and Books</a:t>
            </a:r>
          </a:p>
        </p:txBody>
      </p:sp>
      <p:pic>
        <p:nvPicPr>
          <p:cNvPr id="148" name="Picture Placeholder 7" descr="Picture Placeholder 7"/>
          <p:cNvPicPr>
            <a:picLocks noChangeAspect="1"/>
          </p:cNvPicPr>
          <p:nvPr>
            <p:ph type="pic" idx="21"/>
          </p:nvPr>
        </p:nvPicPr>
        <p:blipFill>
          <a:blip r:embed="rId3">
            <a:extLst/>
          </a:blip>
          <a:srcRect l="0" t="9859" r="0" b="9861"/>
          <a:stretch>
            <a:fillRect/>
          </a:stretch>
        </p:blipFill>
        <p:spPr>
          <a:xfrm>
            <a:off x="8029182" y="2022147"/>
            <a:ext cx="3879037" cy="410765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600" y="0"/>
                </a:moveTo>
                <a:cubicBezTo>
                  <a:pt x="1612" y="0"/>
                  <a:pt x="0" y="1522"/>
                  <a:pt x="0" y="3400"/>
                </a:cubicBezTo>
                <a:lnTo>
                  <a:pt x="0" y="18200"/>
                </a:lnTo>
                <a:cubicBezTo>
                  <a:pt x="0" y="20078"/>
                  <a:pt x="1612" y="21600"/>
                  <a:pt x="3600" y="21600"/>
                </a:cubicBezTo>
                <a:lnTo>
                  <a:pt x="18000" y="21600"/>
                </a:lnTo>
                <a:cubicBezTo>
                  <a:pt x="19988" y="21600"/>
                  <a:pt x="21600" y="20078"/>
                  <a:pt x="21600" y="18200"/>
                </a:cubicBezTo>
                <a:lnTo>
                  <a:pt x="21600" y="3400"/>
                </a:lnTo>
                <a:cubicBezTo>
                  <a:pt x="21600" y="1522"/>
                  <a:pt x="19988" y="0"/>
                  <a:pt x="18000" y="0"/>
                </a:cubicBezTo>
                <a:lnTo>
                  <a:pt x="3600" y="0"/>
                </a:lnTo>
                <a:close/>
              </a:path>
            </a:pathLst>
          </a:custGeom>
          <a:effectLst>
            <a:outerShdw sx="100000" sy="100000" kx="0" ky="0" algn="b" rotWithShape="0" blurRad="76200" dist="38100" dir="7800000">
              <a:srgbClr val="000000">
                <a:alpha val="40000"/>
              </a:srgbClr>
            </a:outerShdw>
          </a:effectLst>
        </p:spPr>
      </p:pic>
      <p:sp>
        <p:nvSpPr>
          <p:cNvPr id="149" name="TextBox 3"/>
          <p:cNvSpPr txBox="1"/>
          <p:nvPr/>
        </p:nvSpPr>
        <p:spPr>
          <a:xfrm>
            <a:off x="318988" y="2255839"/>
            <a:ext cx="6435486" cy="389915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285750" indent="-285750">
              <a:buSzPct val="100000"/>
              <a:buFont typeface="Arial"/>
              <a:buChar char="•"/>
              <a:defRPr sz="2800"/>
            </a:pPr>
            <a:r>
              <a:t>Children will be given books when they can blend – this will be different for every child</a:t>
            </a:r>
          </a:p>
          <a:p>
            <a:pPr marL="285750" indent="-285750">
              <a:buSzPct val="100000"/>
              <a:buFont typeface="Arial"/>
              <a:buChar char="•"/>
              <a:defRPr sz="2800"/>
            </a:pPr>
            <a:r>
              <a:t>Books precisely match children’s phonics attainment</a:t>
            </a:r>
          </a:p>
          <a:p>
            <a:pPr marL="285750" indent="-285750">
              <a:buSzPct val="100000"/>
              <a:buFont typeface="Arial"/>
              <a:buChar char="•"/>
              <a:defRPr sz="2800"/>
            </a:pPr>
            <a:r>
              <a:t>Children will keep these school reading books for three reads - developing their confidence and fluency with each repetition</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