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3" r:id="rId18"/>
    <p:sldId id="269" r:id="rId19"/>
    <p:sldId id="272" r:id="rId20"/>
    <p:sldId id="270" r:id="rId21"/>
    <p:sldId id="271" r:id="rId2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3CECE"/>
          </a:solidFill>
        </a:fill>
      </a:tcStyle>
    </a:wholeTbl>
    <a:band2H>
      <a:tcTxStyle/>
      <a:tcStyle>
        <a:tcBdr/>
        <a:fill>
          <a:solidFill>
            <a:srgbClr val="F1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satOff val="-17830"/>
            <a:lumOff val="-1549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8" y="6414761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undationyears.org.uk" TargetMode="External"/><Relationship Id="rId2" Type="http://schemas.openxmlformats.org/officeDocument/2006/relationships/hyperlink" Target="http://www.bbc.co.uk/cbeebies/grownups/age-and-needs/school#filte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8PIXqp3JpA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YFS"/>
          <p:cNvSpPr txBox="1">
            <a:spLocks noGrp="1"/>
          </p:cNvSpPr>
          <p:nvPr>
            <p:ph type="ctrTitle" idx="4294967295"/>
          </p:nvPr>
        </p:nvSpPr>
        <p:spPr>
          <a:xfrm>
            <a:off x="685800" y="2422525"/>
            <a:ext cx="7772400" cy="14636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EYFS</a:t>
            </a:r>
          </a:p>
        </p:txBody>
      </p:sp>
      <p:sp>
        <p:nvSpPr>
          <p:cNvPr id="21" name="Welcome to the Foundation Stage – Working together"/>
          <p:cNvSpPr txBox="1">
            <a:spLocks noGrp="1"/>
          </p:cNvSpPr>
          <p:nvPr>
            <p:ph type="subTitle" sz="quarter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02336">
              <a:lnSpc>
                <a:spcPct val="80000"/>
              </a:lnSpc>
              <a:spcBef>
                <a:spcPts val="900"/>
              </a:spcBef>
              <a:defRPr sz="3800">
                <a:solidFill>
                  <a:srgbClr val="00009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Welcome to the Foundation Stage – Working together</a:t>
            </a:r>
          </a:p>
        </p:txBody>
      </p:sp>
      <p:pic>
        <p:nvPicPr>
          <p:cNvPr id="22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" y="1106487"/>
            <a:ext cx="1504950" cy="1809751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1"/>
          <p:cNvSpPr txBox="1"/>
          <p:nvPr/>
        </p:nvSpPr>
        <p:spPr>
          <a:xfrm>
            <a:off x="6553200" y="6414761"/>
            <a:ext cx="2133600" cy="248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1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Literacy – reading and writing"/>
          <p:cNvSpPr txBox="1">
            <a:spLocks noGrp="1"/>
          </p:cNvSpPr>
          <p:nvPr>
            <p:ph type="ctr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Literacy – reading and writing</a:t>
            </a:r>
          </a:p>
        </p:txBody>
      </p:sp>
      <p:sp>
        <p:nvSpPr>
          <p:cNvPr id="58" name="Read with your child as often as possible – both reading books and story books/non-fiction books…"/>
          <p:cNvSpPr txBox="1">
            <a:spLocks noGrp="1"/>
          </p:cNvSpPr>
          <p:nvPr>
            <p:ph type="subTitle" idx="4294967295"/>
          </p:nvPr>
        </p:nvSpPr>
        <p:spPr>
          <a:xfrm>
            <a:off x="457200" y="1282700"/>
            <a:ext cx="8229600" cy="4843463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379474">
              <a:spcBef>
                <a:spcPts val="400"/>
              </a:spcBef>
              <a:defRPr sz="19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2400" dirty="0"/>
              <a:t>Read with your child as often as possible – both reading books and story books/non-fiction books</a:t>
            </a:r>
          </a:p>
          <a:p>
            <a:pPr defTabSz="379474">
              <a:spcBef>
                <a:spcPts val="400"/>
              </a:spcBef>
              <a:defRPr sz="19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2400" dirty="0"/>
              <a:t>Sing nursery rhymes/action rhymes</a:t>
            </a:r>
          </a:p>
          <a:p>
            <a:pPr defTabSz="379474">
              <a:spcBef>
                <a:spcPts val="400"/>
              </a:spcBef>
              <a:defRPr sz="19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2400" dirty="0"/>
              <a:t>Look at print together in the environment</a:t>
            </a:r>
          </a:p>
          <a:p>
            <a:pPr defTabSz="379474">
              <a:spcBef>
                <a:spcPts val="400"/>
              </a:spcBef>
              <a:defRPr sz="19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2400" dirty="0"/>
              <a:t>Let them see you reading and writing</a:t>
            </a:r>
          </a:p>
          <a:p>
            <a:pPr defTabSz="379474">
              <a:spcBef>
                <a:spcPts val="400"/>
              </a:spcBef>
              <a:defRPr sz="19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2400" dirty="0"/>
              <a:t>Make lists together – jobs to do/shopping </a:t>
            </a:r>
          </a:p>
          <a:p>
            <a:pPr defTabSz="379474">
              <a:spcBef>
                <a:spcPts val="400"/>
              </a:spcBef>
              <a:defRPr sz="19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2400" dirty="0"/>
              <a:t>Write post-it notes to them</a:t>
            </a:r>
          </a:p>
          <a:p>
            <a:pPr defTabSz="379474">
              <a:spcBef>
                <a:spcPts val="400"/>
              </a:spcBef>
              <a:defRPr sz="19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2400" dirty="0"/>
              <a:t>Give them reasons to write - letters, postcards, lists</a:t>
            </a:r>
          </a:p>
          <a:p>
            <a:pPr defTabSz="379474">
              <a:spcBef>
                <a:spcPts val="400"/>
              </a:spcBef>
              <a:defRPr sz="19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2400" dirty="0" err="1"/>
              <a:t>Practise</a:t>
            </a:r>
            <a:r>
              <a:rPr sz="2400" dirty="0"/>
              <a:t> reading and writing the sounds and tricky words they know </a:t>
            </a:r>
          </a:p>
          <a:p>
            <a:pPr defTabSz="379474">
              <a:spcBef>
                <a:spcPts val="400"/>
              </a:spcBef>
              <a:defRPr sz="19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2400" dirty="0"/>
              <a:t>Help develop fine motor skills – cutting, drawing, colouring, small </a:t>
            </a:r>
            <a:r>
              <a:rPr sz="2400" dirty="0" err="1"/>
              <a:t>lego</a:t>
            </a:r>
            <a:r>
              <a:rPr sz="2400" dirty="0"/>
              <a:t>, threading, pouring, mixing </a:t>
            </a:r>
            <a:r>
              <a:rPr sz="2400" dirty="0" err="1"/>
              <a:t>etc</a:t>
            </a:r>
            <a:endParaRPr sz="2400" dirty="0"/>
          </a:p>
        </p:txBody>
      </p:sp>
      <p:sp>
        <p:nvSpPr>
          <p:cNvPr id="59" name="10"/>
          <p:cNvSpPr txBox="1"/>
          <p:nvPr/>
        </p:nvSpPr>
        <p:spPr>
          <a:xfrm>
            <a:off x="6553200" y="6414761"/>
            <a:ext cx="2133600" cy="248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10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Literacy – reading and writing"/>
          <p:cNvSpPr txBox="1">
            <a:spLocks noGrp="1"/>
          </p:cNvSpPr>
          <p:nvPr>
            <p:ph type="ctr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endParaRPr/>
          </a:p>
        </p:txBody>
      </p:sp>
      <p:sp>
        <p:nvSpPr>
          <p:cNvPr id="62" name="Read with your child as often as possible – both reading books and story books/non-fiction books…"/>
          <p:cNvSpPr txBox="1">
            <a:spLocks noGrp="1"/>
          </p:cNvSpPr>
          <p:nvPr>
            <p:ph type="subTitle" idx="4294967295"/>
          </p:nvPr>
        </p:nvSpPr>
        <p:spPr>
          <a:xfrm>
            <a:off x="457200" y="1282700"/>
            <a:ext cx="8229600" cy="4843463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379474">
              <a:spcBef>
                <a:spcPts val="400"/>
              </a:spcBef>
              <a:defRPr sz="1900">
                <a:latin typeface="Comic Sans MS"/>
                <a:ea typeface="Comic Sans MS"/>
                <a:cs typeface="Comic Sans MS"/>
                <a:sym typeface="Comic Sans MS"/>
              </a:defRPr>
            </a:pPr>
            <a:endParaRPr/>
          </a:p>
        </p:txBody>
      </p:sp>
      <p:sp>
        <p:nvSpPr>
          <p:cNvPr id="63" name="10"/>
          <p:cNvSpPr txBox="1"/>
          <p:nvPr/>
        </p:nvSpPr>
        <p:spPr>
          <a:xfrm>
            <a:off x="6553200" y="6414761"/>
            <a:ext cx="2133600" cy="248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10</a:t>
            </a:r>
          </a:p>
        </p:txBody>
      </p:sp>
      <p:pic>
        <p:nvPicPr>
          <p:cNvPr id="64" name="building blocks of reading.png" descr="building blocks of readi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6751" y="94257"/>
            <a:ext cx="9144001" cy="64699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Literacy – reading and writing"/>
          <p:cNvSpPr txBox="1">
            <a:spLocks noGrp="1"/>
          </p:cNvSpPr>
          <p:nvPr>
            <p:ph type="ctr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Literacy</a:t>
            </a:r>
          </a:p>
        </p:txBody>
      </p:sp>
      <p:sp>
        <p:nvSpPr>
          <p:cNvPr id="67" name="Read with your child as often as possible – both reading books and story books/non-fiction books…"/>
          <p:cNvSpPr txBox="1">
            <a:spLocks noGrp="1"/>
          </p:cNvSpPr>
          <p:nvPr>
            <p:ph type="subTitle" idx="4294967295"/>
          </p:nvPr>
        </p:nvSpPr>
        <p:spPr>
          <a:xfrm>
            <a:off x="457200" y="1282700"/>
            <a:ext cx="8229600" cy="4843463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379474">
              <a:spcBef>
                <a:spcPts val="400"/>
              </a:spcBef>
              <a:defRPr sz="1900">
                <a:latin typeface="Comic Sans MS"/>
                <a:ea typeface="Comic Sans MS"/>
                <a:cs typeface="Comic Sans MS"/>
                <a:sym typeface="Comic Sans MS"/>
              </a:defRPr>
            </a:pPr>
            <a:endParaRPr/>
          </a:p>
        </p:txBody>
      </p:sp>
      <p:sp>
        <p:nvSpPr>
          <p:cNvPr id="68" name="10"/>
          <p:cNvSpPr txBox="1"/>
          <p:nvPr/>
        </p:nvSpPr>
        <p:spPr>
          <a:xfrm>
            <a:off x="6553200" y="6414761"/>
            <a:ext cx="2133600" cy="248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10</a:t>
            </a:r>
          </a:p>
        </p:txBody>
      </p:sp>
      <p:pic>
        <p:nvPicPr>
          <p:cNvPr id="69" name="building blocks of writing.png" descr="building blocks of writi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67" y="96598"/>
            <a:ext cx="9144001" cy="6449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Understanding the World How you can help"/>
          <p:cNvSpPr txBox="1">
            <a:spLocks noGrp="1"/>
          </p:cNvSpPr>
          <p:nvPr>
            <p:ph type="ctr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306324">
              <a:defRPr sz="29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Understanding the World</a:t>
            </a:r>
            <a:br/>
            <a:r>
              <a:rPr u="sng"/>
              <a:t>How you can help</a:t>
            </a:r>
          </a:p>
        </p:txBody>
      </p:sp>
      <p:sp>
        <p:nvSpPr>
          <p:cNvPr id="72" name="Let us know if your child is using any ICT at home: ipad/phone/tablets/computer games…"/>
          <p:cNvSpPr txBox="1">
            <a:spLocks noGrp="1"/>
          </p:cNvSpPr>
          <p:nvPr>
            <p:ph type="subTitle" idx="4294967295"/>
          </p:nvPr>
        </p:nvSpPr>
        <p:spPr>
          <a:xfrm>
            <a:off x="457200" y="1938336"/>
            <a:ext cx="8229600" cy="418782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defTabSz="429768">
              <a:defRPr sz="3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Let us know if your child is using any ICT at home: </a:t>
            </a:r>
            <a:r>
              <a:rPr dirty="0" err="1"/>
              <a:t>ipad</a:t>
            </a:r>
            <a:r>
              <a:rPr dirty="0"/>
              <a:t>/phone/tablets/computer games</a:t>
            </a:r>
          </a:p>
          <a:p>
            <a:pPr defTabSz="429768">
              <a:defRPr sz="3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Talk to your child about internet safety</a:t>
            </a:r>
          </a:p>
          <a:p>
            <a:pPr defTabSz="429768">
              <a:defRPr sz="3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Talk about the natural world – changing seasons, food growing, plants and animals and humans – whatever they are interested in!</a:t>
            </a:r>
            <a:endParaRPr lang="en-GB" dirty="0"/>
          </a:p>
          <a:p>
            <a:pPr defTabSz="429768">
              <a:defRPr sz="3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en-GB" dirty="0"/>
              <a:t>Talk about the past, especially your family history</a:t>
            </a:r>
          </a:p>
          <a:p>
            <a:pPr defTabSz="429768">
              <a:defRPr sz="3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en-GB" dirty="0"/>
              <a:t>Talk about other cultures using story books to help.</a:t>
            </a:r>
          </a:p>
        </p:txBody>
      </p:sp>
      <p:sp>
        <p:nvSpPr>
          <p:cNvPr id="73" name="11"/>
          <p:cNvSpPr txBox="1"/>
          <p:nvPr/>
        </p:nvSpPr>
        <p:spPr>
          <a:xfrm>
            <a:off x="6553200" y="6414761"/>
            <a:ext cx="2133600" cy="248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11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Understanding the World How you can help"/>
          <p:cNvSpPr txBox="1">
            <a:spLocks noGrp="1"/>
          </p:cNvSpPr>
          <p:nvPr>
            <p:ph type="ctr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306324">
              <a:defRPr sz="29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en-GB" dirty="0"/>
              <a:t>Our Curriculum</a:t>
            </a:r>
            <a:br>
              <a:rPr lang="en-GB" dirty="0"/>
            </a:br>
            <a:endParaRPr u="sng" dirty="0"/>
          </a:p>
        </p:txBody>
      </p:sp>
      <p:sp>
        <p:nvSpPr>
          <p:cNvPr id="72" name="Let us know if your child is using any ICT at home: ipad/phone/tablets/computer games…"/>
          <p:cNvSpPr txBox="1">
            <a:spLocks noGrp="1"/>
          </p:cNvSpPr>
          <p:nvPr>
            <p:ph type="subTitle" idx="4294967295"/>
          </p:nvPr>
        </p:nvSpPr>
        <p:spPr>
          <a:xfrm>
            <a:off x="457200" y="1938336"/>
            <a:ext cx="8229600" cy="4187828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29768">
              <a:defRPr sz="3000">
                <a:latin typeface="Comic Sans MS"/>
                <a:ea typeface="Comic Sans MS"/>
                <a:cs typeface="Comic Sans MS"/>
                <a:sym typeface="Comic Sans MS"/>
              </a:defRPr>
            </a:pPr>
            <a:endParaRPr lang="en-GB" dirty="0"/>
          </a:p>
        </p:txBody>
      </p:sp>
      <p:sp>
        <p:nvSpPr>
          <p:cNvPr id="73" name="11"/>
          <p:cNvSpPr txBox="1"/>
          <p:nvPr/>
        </p:nvSpPr>
        <p:spPr>
          <a:xfrm>
            <a:off x="6553200" y="6414761"/>
            <a:ext cx="2133600" cy="248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11</a:t>
            </a:r>
          </a:p>
        </p:txBody>
      </p:sp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1E3D161C-A039-C6BE-41F8-695CF4EFD4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06" y="1224204"/>
            <a:ext cx="8787788" cy="4816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69979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Assessment"/>
          <p:cNvSpPr txBox="1">
            <a:spLocks noGrp="1"/>
          </p:cNvSpPr>
          <p:nvPr>
            <p:ph type="ctr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Assessment</a:t>
            </a:r>
          </a:p>
        </p:txBody>
      </p:sp>
      <p:sp>
        <p:nvSpPr>
          <p:cNvPr id="76" name="Children are assessed through observations: we watch children as they work and play, talk to them about what they are doing and we interact with them through adult-directed and child initiated play.…"/>
          <p:cNvSpPr txBox="1">
            <a:spLocks noGrp="1"/>
          </p:cNvSpPr>
          <p:nvPr>
            <p:ph type="subTitle" idx="4294967295"/>
          </p:nvPr>
        </p:nvSpPr>
        <p:spPr>
          <a:xfrm>
            <a:off x="457200" y="1274761"/>
            <a:ext cx="8229600" cy="48514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12038" indent="-312038" defTabSz="416051">
              <a:spcBef>
                <a:spcPts val="600"/>
              </a:spcBef>
              <a:defRPr sz="29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	Children are assessed through </a:t>
            </a:r>
            <a:r>
              <a:rPr u="sng"/>
              <a:t>observations</a:t>
            </a:r>
            <a:r>
              <a:t>: we watch children as they work and play, talk to them about what they are doing and we interact with them through adult-directed and child initiated play.</a:t>
            </a:r>
          </a:p>
          <a:p>
            <a:pPr marL="312038" indent="-312038" defTabSz="416051">
              <a:spcBef>
                <a:spcPts val="600"/>
              </a:spcBef>
              <a:defRPr sz="29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	We record these observations using photos, note taking, images of the children’s work and more formal assessments (e.g. phonics and reading assessments).</a:t>
            </a:r>
          </a:p>
        </p:txBody>
      </p:sp>
      <p:sp>
        <p:nvSpPr>
          <p:cNvPr id="77" name="12"/>
          <p:cNvSpPr txBox="1"/>
          <p:nvPr/>
        </p:nvSpPr>
        <p:spPr>
          <a:xfrm>
            <a:off x="6553200" y="6414761"/>
            <a:ext cx="2133600" cy="248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12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Assessment"/>
          <p:cNvSpPr txBox="1">
            <a:spLocks noGrp="1"/>
          </p:cNvSpPr>
          <p:nvPr>
            <p:ph type="ctr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Assessment</a:t>
            </a:r>
          </a:p>
        </p:txBody>
      </p:sp>
      <p:sp>
        <p:nvSpPr>
          <p:cNvPr id="76" name="Children are assessed through observations: we watch children as they work and play, talk to them about what they are doing and we interact with them through adult-directed and child initiated play.…"/>
          <p:cNvSpPr txBox="1">
            <a:spLocks noGrp="1"/>
          </p:cNvSpPr>
          <p:nvPr>
            <p:ph type="subTitle" idx="4294967295"/>
          </p:nvPr>
        </p:nvSpPr>
        <p:spPr>
          <a:xfrm>
            <a:off x="457200" y="1274761"/>
            <a:ext cx="8229600" cy="48514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12038" indent="-312038" defTabSz="416051">
              <a:spcBef>
                <a:spcPts val="600"/>
              </a:spcBef>
              <a:defRPr sz="29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	</a:t>
            </a:r>
            <a:r>
              <a:rPr lang="en-GB" dirty="0"/>
              <a:t>At the beginning of their reception year children will take part in the baseline assessment</a:t>
            </a:r>
          </a:p>
          <a:p>
            <a:pPr marL="312038" indent="-312038" defTabSz="416051">
              <a:spcBef>
                <a:spcPts val="600"/>
              </a:spcBef>
              <a:defRPr sz="2900">
                <a:latin typeface="Comic Sans MS"/>
                <a:ea typeface="Comic Sans MS"/>
                <a:cs typeface="Comic Sans MS"/>
                <a:sym typeface="Comic Sans MS"/>
              </a:defRPr>
            </a:pPr>
            <a:endParaRPr lang="en-GB" dirty="0"/>
          </a:p>
          <a:p>
            <a:pPr marL="312038" indent="-312038" defTabSz="416051">
              <a:spcBef>
                <a:spcPts val="600"/>
              </a:spcBef>
              <a:defRPr sz="29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en-GB" dirty="0"/>
              <a:t>At the end of their Reception year children will be assessed against the Early Learning Goals – 17 statements that cover the Early years curriculum.</a:t>
            </a:r>
          </a:p>
          <a:p>
            <a:pPr marL="312038" indent="-312038" defTabSz="416051">
              <a:spcBef>
                <a:spcPts val="600"/>
              </a:spcBef>
              <a:defRPr sz="2900">
                <a:latin typeface="Comic Sans MS"/>
                <a:ea typeface="Comic Sans MS"/>
                <a:cs typeface="Comic Sans MS"/>
                <a:sym typeface="Comic Sans MS"/>
              </a:defRPr>
            </a:pPr>
            <a:endParaRPr lang="en-GB" dirty="0"/>
          </a:p>
          <a:p>
            <a:pPr marL="312038" indent="-312038" defTabSz="416051">
              <a:spcBef>
                <a:spcPts val="600"/>
              </a:spcBef>
              <a:defRPr sz="2900">
                <a:latin typeface="Comic Sans MS"/>
                <a:ea typeface="Comic Sans MS"/>
                <a:cs typeface="Comic Sans MS"/>
                <a:sym typeface="Comic Sans MS"/>
              </a:defRPr>
            </a:pPr>
            <a:endParaRPr dirty="0"/>
          </a:p>
        </p:txBody>
      </p:sp>
      <p:sp>
        <p:nvSpPr>
          <p:cNvPr id="77" name="12"/>
          <p:cNvSpPr txBox="1"/>
          <p:nvPr/>
        </p:nvSpPr>
        <p:spPr>
          <a:xfrm>
            <a:off x="6553200" y="6414761"/>
            <a:ext cx="2133600" cy="248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81264276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Learning Journals"/>
          <p:cNvSpPr txBox="1">
            <a:spLocks noGrp="1"/>
          </p:cNvSpPr>
          <p:nvPr>
            <p:ph type="ctrTitle" idx="4294967295"/>
          </p:nvPr>
        </p:nvSpPr>
        <p:spPr>
          <a:xfrm>
            <a:off x="457200" y="342898"/>
            <a:ext cx="8229600" cy="1323135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182880">
              <a:defRPr sz="224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Learning Journals</a:t>
            </a:r>
          </a:p>
          <a:p>
            <a:pPr defTabSz="182880">
              <a:defRPr sz="2240">
                <a:latin typeface="Comic Sans MS"/>
                <a:ea typeface="Comic Sans MS"/>
                <a:cs typeface="Comic Sans MS"/>
                <a:sym typeface="Comic Sans MS"/>
              </a:defRPr>
            </a:pPr>
            <a:endParaRPr/>
          </a:p>
          <a:p>
            <a:pPr defTabSz="182880">
              <a:defRPr sz="2240">
                <a:latin typeface="Comic Sans MS"/>
                <a:ea typeface="Comic Sans MS"/>
                <a:cs typeface="Comic Sans MS"/>
                <a:sym typeface="Comic Sans MS"/>
              </a:defRPr>
            </a:pPr>
            <a:endParaRPr/>
          </a:p>
        </p:txBody>
      </p:sp>
      <p:sp>
        <p:nvSpPr>
          <p:cNvPr id="80" name="How you can help:…"/>
          <p:cNvSpPr txBox="1">
            <a:spLocks noGrp="1"/>
          </p:cNvSpPr>
          <p:nvPr>
            <p:ph type="subTitle" idx="4294967295"/>
          </p:nvPr>
        </p:nvSpPr>
        <p:spPr>
          <a:xfrm>
            <a:off x="457200" y="915391"/>
            <a:ext cx="8229600" cy="584577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4031" indent="-264031" defTabSz="352042">
              <a:spcBef>
                <a:spcPts val="500"/>
              </a:spcBef>
              <a:defRPr sz="24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	</a:t>
            </a:r>
          </a:p>
          <a:p>
            <a:pPr marL="264031" indent="-264031" defTabSz="352042">
              <a:spcBef>
                <a:spcPts val="500"/>
              </a:spcBef>
              <a:defRPr sz="24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How you can help:</a:t>
            </a:r>
          </a:p>
          <a:p>
            <a:pPr marL="264031" indent="-264031" defTabSz="352042">
              <a:spcBef>
                <a:spcPts val="500"/>
              </a:spcBef>
              <a:defRPr sz="2400">
                <a:latin typeface="Comic Sans MS"/>
                <a:ea typeface="Comic Sans MS"/>
                <a:cs typeface="Comic Sans MS"/>
                <a:sym typeface="Comic Sans MS"/>
              </a:defRPr>
            </a:pPr>
            <a:endParaRPr lang="en-GB" dirty="0"/>
          </a:p>
          <a:p>
            <a:pPr marL="264031" indent="-264031" defTabSz="352042">
              <a:spcBef>
                <a:spcPts val="500"/>
              </a:spcBef>
              <a:defRPr sz="24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Give us </a:t>
            </a:r>
            <a:r>
              <a:rPr lang="en-GB" dirty="0"/>
              <a:t>some </a:t>
            </a:r>
            <a:r>
              <a:rPr dirty="0"/>
              <a:t>examples of learning that is happening at home- this can include</a:t>
            </a:r>
            <a:r>
              <a:rPr lang="en-GB" dirty="0"/>
              <a:t> </a:t>
            </a:r>
            <a:r>
              <a:rPr dirty="0"/>
              <a:t>photos with a comment about what they have learnt/can do</a:t>
            </a:r>
          </a:p>
          <a:p>
            <a:pPr defTabSz="352042">
              <a:spcBef>
                <a:spcPts val="500"/>
              </a:spcBef>
              <a:defRPr sz="24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Examples of things they have done at home – writing, drawing </a:t>
            </a:r>
            <a:r>
              <a:rPr dirty="0" err="1"/>
              <a:t>etc</a:t>
            </a:r>
            <a:endParaRPr dirty="0"/>
          </a:p>
          <a:p>
            <a:pPr defTabSz="352042">
              <a:spcBef>
                <a:spcPts val="500"/>
              </a:spcBef>
              <a:defRPr sz="24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A note of something they have done for the first time</a:t>
            </a:r>
          </a:p>
        </p:txBody>
      </p:sp>
      <p:sp>
        <p:nvSpPr>
          <p:cNvPr id="81" name="13"/>
          <p:cNvSpPr txBox="1"/>
          <p:nvPr/>
        </p:nvSpPr>
        <p:spPr>
          <a:xfrm>
            <a:off x="6553200" y="6414761"/>
            <a:ext cx="2133600" cy="248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13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Useful Websites"/>
          <p:cNvSpPr txBox="1">
            <a:spLocks noGrp="1"/>
          </p:cNvSpPr>
          <p:nvPr>
            <p:ph type="ctrTitle" idx="4294967295"/>
          </p:nvPr>
        </p:nvSpPr>
        <p:spPr>
          <a:xfrm>
            <a:off x="457200" y="274637"/>
            <a:ext cx="8229600" cy="103822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Useful Websites</a:t>
            </a:r>
          </a:p>
        </p:txBody>
      </p:sp>
      <p:sp>
        <p:nvSpPr>
          <p:cNvPr id="84" name="http://www.bbc.co.uk/cbeebies/grownups/age-and-needs/school#filter…"/>
          <p:cNvSpPr txBox="1">
            <a:spLocks noGrp="1"/>
          </p:cNvSpPr>
          <p:nvPr>
            <p:ph type="subTitle" idx="4294967295"/>
          </p:nvPr>
        </p:nvSpPr>
        <p:spPr>
          <a:xfrm>
            <a:off x="457200" y="1312861"/>
            <a:ext cx="8229600" cy="4813303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370331">
              <a:spcBef>
                <a:spcPts val="500"/>
              </a:spcBef>
              <a:defRPr sz="2592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 dirty="0">
                <a:hlinkClick r:id="rId2"/>
              </a:rPr>
              <a:t>http://www.bbc.co.uk/cbeebies/grownups/age-and-needs/school#filter</a:t>
            </a:r>
          </a:p>
          <a:p>
            <a:pPr defTabSz="370331">
              <a:spcBef>
                <a:spcPts val="500"/>
              </a:spcBef>
              <a:defRPr sz="2592"/>
            </a:pPr>
            <a:r>
              <a:rPr dirty="0" err="1"/>
              <a:t>cbeebies</a:t>
            </a:r>
            <a:r>
              <a:rPr dirty="0"/>
              <a:t> for grownups</a:t>
            </a:r>
          </a:p>
          <a:p>
            <a:pPr defTabSz="370331">
              <a:spcBef>
                <a:spcPts val="500"/>
              </a:spcBef>
              <a:defRPr sz="2592"/>
            </a:pPr>
            <a:endParaRPr dirty="0"/>
          </a:p>
          <a:p>
            <a:pPr defTabSz="370331">
              <a:spcBef>
                <a:spcPts val="500"/>
              </a:spcBef>
              <a:defRPr sz="2592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 dirty="0">
                <a:hlinkClick r:id="rId3"/>
              </a:rPr>
              <a:t>http://www.foundationyears.org.uk</a:t>
            </a:r>
          </a:p>
          <a:p>
            <a:pPr defTabSz="370331">
              <a:spcBef>
                <a:spcPts val="500"/>
              </a:spcBef>
              <a:defRPr sz="2592"/>
            </a:pPr>
            <a:r>
              <a:rPr dirty="0"/>
              <a:t>Foundation Years - website with everything to do with Early Years</a:t>
            </a:r>
          </a:p>
          <a:p>
            <a:pPr defTabSz="370331">
              <a:spcBef>
                <a:spcPts val="500"/>
              </a:spcBef>
              <a:defRPr sz="2592"/>
            </a:pPr>
            <a:r>
              <a:rPr dirty="0"/>
              <a:t>Number Blocks</a:t>
            </a:r>
          </a:p>
        </p:txBody>
      </p:sp>
      <p:sp>
        <p:nvSpPr>
          <p:cNvPr id="85" name="14"/>
          <p:cNvSpPr txBox="1"/>
          <p:nvPr/>
        </p:nvSpPr>
        <p:spPr>
          <a:xfrm>
            <a:off x="6553200" y="6414761"/>
            <a:ext cx="2133600" cy="248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14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erview of the EYFS…"/>
          <p:cNvSpPr txBox="1">
            <a:spLocks noGrp="1"/>
          </p:cNvSpPr>
          <p:nvPr>
            <p:ph type="subTitle" idx="4294967295"/>
          </p:nvPr>
        </p:nvSpPr>
        <p:spPr>
          <a:xfrm>
            <a:off x="457200" y="2066925"/>
            <a:ext cx="8229600" cy="405923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Overview of the EYFS</a:t>
            </a:r>
          </a:p>
          <a:p>
            <a:pPr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Sharing assessment</a:t>
            </a:r>
          </a:p>
          <a:p>
            <a:pPr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Working together</a:t>
            </a:r>
          </a:p>
          <a:p>
            <a:pPr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Answer any questions you may have</a:t>
            </a:r>
          </a:p>
        </p:txBody>
      </p:sp>
      <p:sp>
        <p:nvSpPr>
          <p:cNvPr id="26" name="Aims"/>
          <p:cNvSpPr txBox="1">
            <a:spLocks noGrp="1"/>
          </p:cNvSpPr>
          <p:nvPr>
            <p:ph type="ctr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Aims</a:t>
            </a:r>
          </a:p>
        </p:txBody>
      </p:sp>
      <p:sp>
        <p:nvSpPr>
          <p:cNvPr id="27" name="2"/>
          <p:cNvSpPr txBox="1"/>
          <p:nvPr/>
        </p:nvSpPr>
        <p:spPr>
          <a:xfrm>
            <a:off x="6553200" y="6414761"/>
            <a:ext cx="2133600" cy="248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2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undation Stage at Long Sutton"/>
          <p:cNvSpPr txBox="1">
            <a:spLocks noGrp="1"/>
          </p:cNvSpPr>
          <p:nvPr>
            <p:ph type="ctr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Foundation Stage at Long Sutton</a:t>
            </a:r>
          </a:p>
        </p:txBody>
      </p:sp>
      <p:sp>
        <p:nvSpPr>
          <p:cNvPr id="30" name="We recognise that every child is unique and that all children learn and develop in different ways.…"/>
          <p:cNvSpPr txBox="1">
            <a:spLocks noGrp="1"/>
          </p:cNvSpPr>
          <p:nvPr>
            <p:ph type="subTitle" idx="4294967295"/>
          </p:nvPr>
        </p:nvSpPr>
        <p:spPr>
          <a:xfrm>
            <a:off x="457200" y="1270000"/>
            <a:ext cx="8229600" cy="48561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We recognise that every child is unique and that all children learn and develop in different ways.</a:t>
            </a:r>
          </a:p>
          <a:p>
            <a:pPr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endParaRPr/>
          </a:p>
          <a:p>
            <a:pPr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We want to work in partnership with parents and carers - share assessment and progress and celebrate success together.</a:t>
            </a:r>
          </a:p>
        </p:txBody>
      </p:sp>
      <p:sp>
        <p:nvSpPr>
          <p:cNvPr id="31" name="3"/>
          <p:cNvSpPr txBox="1"/>
          <p:nvPr/>
        </p:nvSpPr>
        <p:spPr>
          <a:xfrm>
            <a:off x="6553200" y="6414761"/>
            <a:ext cx="2133600" cy="248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3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rinciples of the Early Years Foundation Stage"/>
          <p:cNvSpPr txBox="1">
            <a:spLocks noGrp="1"/>
          </p:cNvSpPr>
          <p:nvPr>
            <p:ph type="ctr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 defTabSz="306324">
              <a:defRPr sz="29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Principles of the Early Years Foundation Stage</a:t>
            </a:r>
          </a:p>
        </p:txBody>
      </p:sp>
      <p:sp>
        <p:nvSpPr>
          <p:cNvPr id="34" name="A Unique Child + Positive Relationships +…"/>
          <p:cNvSpPr txBox="1">
            <a:spLocks noGrp="1"/>
          </p:cNvSpPr>
          <p:nvPr>
            <p:ph type="subTitle" idx="4294967295"/>
          </p:nvPr>
        </p:nvSpPr>
        <p:spPr>
          <a:xfrm>
            <a:off x="457200" y="2674936"/>
            <a:ext cx="8229600" cy="34512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solidFill>
                  <a:srgbClr val="FFC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A Unique Child </a:t>
            </a:r>
            <a:r>
              <a:rPr>
                <a:solidFill>
                  <a:srgbClr val="000000"/>
                </a:solidFill>
              </a:rPr>
              <a:t>+ </a:t>
            </a:r>
            <a:r>
              <a:rPr>
                <a:solidFill>
                  <a:srgbClr val="0070C0"/>
                </a:solidFill>
              </a:rPr>
              <a:t>Positive Relationships </a:t>
            </a:r>
            <a:r>
              <a:rPr>
                <a:solidFill>
                  <a:srgbClr val="000000"/>
                </a:solidFill>
              </a:rPr>
              <a:t>+</a:t>
            </a:r>
          </a:p>
          <a:p>
            <a:pPr>
              <a:defRPr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Enabling Environments </a:t>
            </a:r>
          </a:p>
          <a:p>
            <a:pPr>
              <a:defRPr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endParaRPr/>
          </a:p>
          <a:p>
            <a:pPr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= Learning and Development</a:t>
            </a:r>
          </a:p>
        </p:txBody>
      </p:sp>
      <p:sp>
        <p:nvSpPr>
          <p:cNvPr id="35" name="4"/>
          <p:cNvSpPr txBox="1"/>
          <p:nvPr/>
        </p:nvSpPr>
        <p:spPr>
          <a:xfrm>
            <a:off x="6553200" y="6414761"/>
            <a:ext cx="2133600" cy="248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4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How Children Learn"/>
          <p:cNvSpPr txBox="1">
            <a:spLocks noGrp="1"/>
          </p:cNvSpPr>
          <p:nvPr>
            <p:ph type="ctr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How Children Learn</a:t>
            </a:r>
          </a:p>
        </p:txBody>
      </p:sp>
      <p:sp>
        <p:nvSpPr>
          <p:cNvPr id="38" name="Playing and Exploring…"/>
          <p:cNvSpPr txBox="1">
            <a:spLocks noGrp="1"/>
          </p:cNvSpPr>
          <p:nvPr>
            <p:ph type="subTitle" idx="4294967295"/>
          </p:nvPr>
        </p:nvSpPr>
        <p:spPr>
          <a:xfrm>
            <a:off x="457200" y="1093786"/>
            <a:ext cx="8229600" cy="5032378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384047">
              <a:spcBef>
                <a:spcPts val="400"/>
              </a:spcBef>
              <a:defRPr sz="2000" u="sng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Playing and Exploring</a:t>
            </a:r>
          </a:p>
          <a:p>
            <a:pPr marL="288035" indent="-288035" defTabSz="384047">
              <a:spcBef>
                <a:spcPts val="400"/>
              </a:spcBef>
              <a:defRPr sz="2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	Finding out and exploring</a:t>
            </a:r>
          </a:p>
          <a:p>
            <a:pPr marL="288035" indent="-288035" defTabSz="384047">
              <a:spcBef>
                <a:spcPts val="400"/>
              </a:spcBef>
              <a:defRPr sz="2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	Playing with what they know</a:t>
            </a:r>
          </a:p>
          <a:p>
            <a:pPr marL="288035" indent="-288035" defTabSz="384047">
              <a:spcBef>
                <a:spcPts val="400"/>
              </a:spcBef>
              <a:defRPr sz="2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	Being willing to have a go</a:t>
            </a:r>
          </a:p>
          <a:p>
            <a:pPr defTabSz="384047">
              <a:spcBef>
                <a:spcPts val="400"/>
              </a:spcBef>
              <a:defRPr sz="2000" u="sng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Active Learning</a:t>
            </a:r>
          </a:p>
          <a:p>
            <a:pPr lvl="1" indent="384047" defTabSz="384047">
              <a:spcBef>
                <a:spcPts val="400"/>
              </a:spcBef>
              <a:defRPr sz="2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Being involved and concentrating</a:t>
            </a:r>
          </a:p>
          <a:p>
            <a:pPr lvl="1" indent="384047" defTabSz="384047">
              <a:spcBef>
                <a:spcPts val="400"/>
              </a:spcBef>
              <a:defRPr sz="2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Enjoying achieving what they set out to do</a:t>
            </a:r>
          </a:p>
          <a:p>
            <a:pPr lvl="1" indent="384047" defTabSz="384047">
              <a:spcBef>
                <a:spcPts val="400"/>
              </a:spcBef>
              <a:defRPr sz="2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Keeping trying</a:t>
            </a:r>
          </a:p>
          <a:p>
            <a:pPr defTabSz="384047">
              <a:spcBef>
                <a:spcPts val="400"/>
              </a:spcBef>
              <a:defRPr sz="2000" u="sng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Creating and Thinking  Critically</a:t>
            </a:r>
          </a:p>
          <a:p>
            <a:pPr marL="288035" indent="-288035" defTabSz="384047">
              <a:spcBef>
                <a:spcPts val="400"/>
              </a:spcBef>
              <a:defRPr sz="2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	Having their own ideas</a:t>
            </a:r>
          </a:p>
          <a:p>
            <a:pPr marL="288035" indent="-288035" defTabSz="384047">
              <a:spcBef>
                <a:spcPts val="400"/>
              </a:spcBef>
              <a:defRPr sz="2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	Making links</a:t>
            </a:r>
          </a:p>
          <a:p>
            <a:pPr marL="288035" indent="-288035" defTabSz="384047">
              <a:spcBef>
                <a:spcPts val="400"/>
              </a:spcBef>
              <a:defRPr sz="20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	Choosing ways to do things</a:t>
            </a:r>
          </a:p>
        </p:txBody>
      </p:sp>
      <p:sp>
        <p:nvSpPr>
          <p:cNvPr id="39" name="5"/>
          <p:cNvSpPr txBox="1"/>
          <p:nvPr/>
        </p:nvSpPr>
        <p:spPr>
          <a:xfrm>
            <a:off x="6553200" y="6414761"/>
            <a:ext cx="2133600" cy="248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5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undation Stage Curriculum"/>
          <p:cNvSpPr txBox="1">
            <a:spLocks noGrp="1"/>
          </p:cNvSpPr>
          <p:nvPr>
            <p:ph type="ctr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Foundation Stage Curriculum</a:t>
            </a:r>
          </a:p>
        </p:txBody>
      </p:sp>
      <p:sp>
        <p:nvSpPr>
          <p:cNvPr id="42" name="Prime Areas of learning:…"/>
          <p:cNvSpPr txBox="1">
            <a:spLocks noGrp="1"/>
          </p:cNvSpPr>
          <p:nvPr>
            <p:ph type="subTitle" idx="4294967295"/>
          </p:nvPr>
        </p:nvSpPr>
        <p:spPr>
          <a:xfrm>
            <a:off x="457200" y="1417636"/>
            <a:ext cx="8229600" cy="51689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defRPr u="sng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Prime Areas of learning</a:t>
            </a:r>
            <a:r>
              <a:rPr u="none" dirty="0"/>
              <a:t>:</a:t>
            </a:r>
          </a:p>
          <a:p>
            <a:pPr marL="342900" indent="-342900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Physical Development </a:t>
            </a:r>
          </a:p>
          <a:p>
            <a:pPr marL="342900" indent="-342900"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 dirty="0">
                <a:hlinkClick r:id="rId2"/>
              </a:rPr>
              <a:t>www.youtube.com/watch?v=R8PIXqp3JpA</a:t>
            </a: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indent="-342900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indent="-342900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Personal, Social and Emotional Development</a:t>
            </a:r>
          </a:p>
          <a:p>
            <a:pPr marL="342900" indent="-342900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endParaRPr dirty="0"/>
          </a:p>
          <a:p>
            <a:pPr marL="342900" indent="-342900"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Communication and Language</a:t>
            </a:r>
          </a:p>
        </p:txBody>
      </p:sp>
      <p:sp>
        <p:nvSpPr>
          <p:cNvPr id="43" name="6"/>
          <p:cNvSpPr txBox="1"/>
          <p:nvPr/>
        </p:nvSpPr>
        <p:spPr>
          <a:xfrm>
            <a:off x="6553200" y="6414761"/>
            <a:ext cx="2133600" cy="248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6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pecific Areas of the curriculum"/>
          <p:cNvSpPr txBox="1">
            <a:spLocks noGrp="1"/>
          </p:cNvSpPr>
          <p:nvPr>
            <p:ph type="ctr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 defTabSz="429768">
              <a:defRPr sz="4100" u="sng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Specific Areas of the curriculum</a:t>
            </a:r>
          </a:p>
        </p:txBody>
      </p:sp>
      <p:sp>
        <p:nvSpPr>
          <p:cNvPr id="46" name="Maths: Numbers and Space, Shape and Measures…"/>
          <p:cNvSpPr txBox="1">
            <a:spLocks noGrp="1"/>
          </p:cNvSpPr>
          <p:nvPr>
            <p:ph type="subTitle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15468" indent="-315468" defTabSz="420623">
              <a:defRPr sz="2900" u="sng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 err="1"/>
              <a:t>Maths</a:t>
            </a:r>
            <a:endParaRPr u="none" dirty="0"/>
          </a:p>
          <a:p>
            <a:pPr marL="315468" indent="-315468" defTabSz="420623">
              <a:defRPr sz="2900" u="sng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Literacy</a:t>
            </a:r>
            <a:endParaRPr u="none" dirty="0"/>
          </a:p>
          <a:p>
            <a:pPr marL="315468" indent="-315468" defTabSz="420623">
              <a:defRPr sz="2900" u="sng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Understanding the World</a:t>
            </a:r>
            <a:endParaRPr u="none" dirty="0"/>
          </a:p>
          <a:p>
            <a:pPr marL="315468" indent="-315468" defTabSz="420623">
              <a:defRPr sz="2900" u="sng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Expressive Arts and Design</a:t>
            </a:r>
            <a:endParaRPr u="none" dirty="0"/>
          </a:p>
        </p:txBody>
      </p:sp>
      <p:sp>
        <p:nvSpPr>
          <p:cNvPr id="47" name="7"/>
          <p:cNvSpPr txBox="1"/>
          <p:nvPr/>
        </p:nvSpPr>
        <p:spPr>
          <a:xfrm>
            <a:off x="6553200" y="6414761"/>
            <a:ext cx="2133600" cy="248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7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aths: number How you can help"/>
          <p:cNvSpPr txBox="1">
            <a:spLocks noGrp="1"/>
          </p:cNvSpPr>
          <p:nvPr>
            <p:ph type="ctr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306324">
              <a:defRPr sz="29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Maths: number</a:t>
            </a:r>
            <a:br/>
            <a:r>
              <a:rPr u="sng"/>
              <a:t>How you can help</a:t>
            </a:r>
          </a:p>
        </p:txBody>
      </p:sp>
      <p:sp>
        <p:nvSpPr>
          <p:cNvPr id="50" name="Count with your child forwards and backwards up to 20 and then 100…"/>
          <p:cNvSpPr txBox="1">
            <a:spLocks noGrp="1"/>
          </p:cNvSpPr>
          <p:nvPr>
            <p:ph type="subTitle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374904">
              <a:spcBef>
                <a:spcPts val="400"/>
              </a:spcBef>
              <a:defRPr sz="2296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Count with your child forwards and backwards up to 10, then 20 and then 100</a:t>
            </a:r>
          </a:p>
          <a:p>
            <a:pPr defTabSz="374904">
              <a:spcBef>
                <a:spcPts val="400"/>
              </a:spcBef>
              <a:defRPr sz="2296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Share objects/food – beginning of division</a:t>
            </a:r>
          </a:p>
          <a:p>
            <a:pPr defTabSz="374904">
              <a:spcBef>
                <a:spcPts val="400"/>
              </a:spcBef>
              <a:defRPr sz="2296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Count objects, actions and sounds making sure your child is counting one at a time accurately</a:t>
            </a:r>
          </a:p>
          <a:p>
            <a:pPr defTabSz="374904">
              <a:spcBef>
                <a:spcPts val="400"/>
              </a:spcBef>
              <a:defRPr sz="2296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Use money in role-play – real coins are better than play money</a:t>
            </a:r>
          </a:p>
          <a:p>
            <a:pPr defTabSz="374904">
              <a:spcBef>
                <a:spcPts val="400"/>
              </a:spcBef>
              <a:defRPr sz="2296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Practise reading and writing numbers and matching them to quantities</a:t>
            </a:r>
          </a:p>
          <a:p>
            <a:pPr defTabSz="374904">
              <a:spcBef>
                <a:spcPts val="400"/>
              </a:spcBef>
              <a:defRPr sz="2296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Watching Number Blocks with them!</a:t>
            </a:r>
          </a:p>
        </p:txBody>
      </p:sp>
      <p:sp>
        <p:nvSpPr>
          <p:cNvPr id="51" name="8"/>
          <p:cNvSpPr txBox="1"/>
          <p:nvPr/>
        </p:nvSpPr>
        <p:spPr>
          <a:xfrm>
            <a:off x="6553200" y="6414761"/>
            <a:ext cx="2133600" cy="248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8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Maths: shape, space and measure How you can help"/>
          <p:cNvSpPr txBox="1">
            <a:spLocks noGrp="1"/>
          </p:cNvSpPr>
          <p:nvPr>
            <p:ph type="ctrTitle" idx="4294967295"/>
          </p:nvPr>
        </p:nvSpPr>
        <p:spPr>
          <a:xfrm>
            <a:off x="457200" y="274636"/>
            <a:ext cx="8229600" cy="1413487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29768">
              <a:defRPr sz="4100">
                <a:latin typeface="Comic Sans MS"/>
                <a:ea typeface="Comic Sans MS"/>
                <a:cs typeface="Comic Sans MS"/>
                <a:sym typeface="Comic Sans MS"/>
              </a:defRPr>
            </a:pPr>
            <a:br>
              <a:rPr dirty="0"/>
            </a:br>
            <a:r>
              <a:rPr lang="en-GB" dirty="0"/>
              <a:t>Spatial reasoning</a:t>
            </a:r>
            <a:endParaRPr u="sng" dirty="0"/>
          </a:p>
        </p:txBody>
      </p:sp>
      <p:sp>
        <p:nvSpPr>
          <p:cNvPr id="54" name="Make repeating patterns together…"/>
          <p:cNvSpPr txBox="1">
            <a:spLocks noGrp="1"/>
          </p:cNvSpPr>
          <p:nvPr>
            <p:ph type="subTitle" idx="4294967295"/>
          </p:nvPr>
        </p:nvSpPr>
        <p:spPr>
          <a:xfrm>
            <a:off x="457200" y="2279650"/>
            <a:ext cx="8229600" cy="3846513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06908">
              <a:spcBef>
                <a:spcPts val="600"/>
              </a:spcBef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en-GB" dirty="0"/>
              <a:t>Notice and m</a:t>
            </a:r>
            <a:r>
              <a:rPr dirty="0" err="1"/>
              <a:t>ake</a:t>
            </a:r>
            <a:r>
              <a:rPr dirty="0"/>
              <a:t> repeating patterns together</a:t>
            </a:r>
          </a:p>
          <a:p>
            <a:pPr defTabSz="406908">
              <a:spcBef>
                <a:spcPts val="600"/>
              </a:spcBef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Notice patterns and shapes (both 2d and 3d) in the environment</a:t>
            </a:r>
          </a:p>
          <a:p>
            <a:pPr defTabSz="406908">
              <a:spcBef>
                <a:spcPts val="600"/>
              </a:spcBef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Measure time, length, height and weight together</a:t>
            </a:r>
          </a:p>
          <a:p>
            <a:pPr defTabSz="406908">
              <a:spcBef>
                <a:spcPts val="600"/>
              </a:spcBef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Talk about where things are in space in relation to each other</a:t>
            </a:r>
            <a:endParaRPr lang="en-GB" dirty="0"/>
          </a:p>
          <a:p>
            <a:pPr defTabSz="406908">
              <a:spcBef>
                <a:spcPts val="600"/>
              </a:spcBef>
              <a:defRPr sz="28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en-GB" dirty="0"/>
              <a:t>Build with </a:t>
            </a:r>
            <a:r>
              <a:rPr lang="en-GB" dirty="0" err="1"/>
              <a:t>lego</a:t>
            </a:r>
            <a:r>
              <a:rPr lang="en-GB" dirty="0"/>
              <a:t>, blocks carboard boxes</a:t>
            </a:r>
            <a:endParaRPr dirty="0"/>
          </a:p>
        </p:txBody>
      </p:sp>
      <p:sp>
        <p:nvSpPr>
          <p:cNvPr id="55" name="9"/>
          <p:cNvSpPr txBox="1"/>
          <p:nvPr/>
        </p:nvSpPr>
        <p:spPr>
          <a:xfrm>
            <a:off x="6553200" y="6414761"/>
            <a:ext cx="2133600" cy="248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9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EC1DED29ADFC48BB7EE5647AE2E8A6" ma:contentTypeVersion="16" ma:contentTypeDescription="Create a new document." ma:contentTypeScope="" ma:versionID="b48154851c1b6e3a3f437a72e0d35246">
  <xsd:schema xmlns:xsd="http://www.w3.org/2001/XMLSchema" xmlns:xs="http://www.w3.org/2001/XMLSchema" xmlns:p="http://schemas.microsoft.com/office/2006/metadata/properties" xmlns:ns2="83617a74-a77e-4919-8b66-851d3d6d4acb" xmlns:ns3="50dfbe7e-40f2-4219-a772-00ed00fde26c" targetNamespace="http://schemas.microsoft.com/office/2006/metadata/properties" ma:root="true" ma:fieldsID="7968ed0b4cbd7d7d7c4eda9c57c498d3" ns2:_="" ns3:_="">
    <xsd:import namespace="83617a74-a77e-4919-8b66-851d3d6d4acb"/>
    <xsd:import namespace="50dfbe7e-40f2-4219-a772-00ed00fde26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617a74-a77e-4919-8b66-851d3d6d4ac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68491f0-2c7a-44ab-98e3-3f188a0d6e93}" ma:internalName="TaxCatchAll" ma:showField="CatchAllData" ma:web="83617a74-a77e-4919-8b66-851d3d6d4a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fbe7e-40f2-4219-a772-00ed00fde2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aea2dba-4e06-48da-b40e-8153a3393e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dfbe7e-40f2-4219-a772-00ed00fde26c">
      <Terms xmlns="http://schemas.microsoft.com/office/infopath/2007/PartnerControls"/>
    </lcf76f155ced4ddcb4097134ff3c332f>
    <TaxCatchAll xmlns="83617a74-a77e-4919-8b66-851d3d6d4acb" xsi:nil="true"/>
  </documentManagement>
</p:properties>
</file>

<file path=customXml/itemProps1.xml><?xml version="1.0" encoding="utf-8"?>
<ds:datastoreItem xmlns:ds="http://schemas.openxmlformats.org/officeDocument/2006/customXml" ds:itemID="{3344C232-8DC2-413A-8828-1FA0985B42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90C9D7-45D5-4A2C-AC62-42D646D3B6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617a74-a77e-4919-8b66-851d3d6d4acb"/>
    <ds:schemaRef ds:uri="50dfbe7e-40f2-4219-a772-00ed00fde2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1FD472-00FF-4B97-BD6A-223CAB8EE376}">
  <ds:schemaRefs>
    <ds:schemaRef ds:uri="http://schemas.microsoft.com/office/2006/metadata/properties"/>
    <ds:schemaRef ds:uri="http://schemas.microsoft.com/office/infopath/2007/PartnerControls"/>
    <ds:schemaRef ds:uri="50dfbe7e-40f2-4219-a772-00ed00fde26c"/>
    <ds:schemaRef ds:uri="83617a74-a77e-4919-8b66-851d3d6d4ac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732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Comic Sans MS</vt:lpstr>
      <vt:lpstr>Helvetica Neue</vt:lpstr>
      <vt:lpstr>Default</vt:lpstr>
      <vt:lpstr>EYFS</vt:lpstr>
      <vt:lpstr>Aims</vt:lpstr>
      <vt:lpstr>Foundation Stage at Long Sutton</vt:lpstr>
      <vt:lpstr>Principles of the Early Years Foundation Stage</vt:lpstr>
      <vt:lpstr>How Children Learn</vt:lpstr>
      <vt:lpstr>Foundation Stage Curriculum</vt:lpstr>
      <vt:lpstr>Specific Areas of the curriculum</vt:lpstr>
      <vt:lpstr>Maths: number How you can help</vt:lpstr>
      <vt:lpstr> Spatial reasoning</vt:lpstr>
      <vt:lpstr>Literacy – reading and writing</vt:lpstr>
      <vt:lpstr>PowerPoint Presentation</vt:lpstr>
      <vt:lpstr>Literacy</vt:lpstr>
      <vt:lpstr>Understanding the World How you can help</vt:lpstr>
      <vt:lpstr>Our Curriculum </vt:lpstr>
      <vt:lpstr>Assessment</vt:lpstr>
      <vt:lpstr>Assessment</vt:lpstr>
      <vt:lpstr>Learning Journals  </vt:lpstr>
      <vt:lpstr>Useful Websites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EYFS</dc:title>
  <dc:creator>Gabi Manzi - Long Sutton</dc:creator>
  <cp:lastModifiedBy>Gabi Manzi - Long Sutton</cp:lastModifiedBy>
  <cp:revision>2</cp:revision>
  <dcterms:modified xsi:type="dcterms:W3CDTF">2022-09-12T13:14:06Z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0x010100D6EC1DED29ADFC48BB7EE5647AE2E8A6</vt:lpwstr>
  </property>
</Properties>
</file>