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2" r:id="rId4"/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5143500" cx="9144000"/>
  <p:notesSz cx="6858000" cy="9144000"/>
  <p:embeddedFontLst>
    <p:embeddedFont>
      <p:font typeface="Montserrat SemiBold"/>
      <p:regular r:id="rId24"/>
      <p:bold r:id="rId25"/>
      <p:italic r:id="rId26"/>
      <p:boldItalic r:id="rId27"/>
    </p:embeddedFont>
    <p:embeddedFont>
      <p:font typeface="Montserrat"/>
      <p:regular r:id="rId28"/>
      <p:bold r:id="rId29"/>
      <p:italic r:id="rId30"/>
      <p:boldItalic r:id="rId31"/>
    </p:embeddedFont>
    <p:embeddedFont>
      <p:font typeface="Montserrat Medium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CCD8CF1-54A2-4E90-9B43-7430654D932C}">
  <a:tblStyle styleId="{5CCD8CF1-54A2-4E90-9B43-7430654D932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MontserratSemiBold-regular.fntdata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MontserratSemiBold-italic.fntdata"/><Relationship Id="rId25" Type="http://schemas.openxmlformats.org/officeDocument/2006/relationships/font" Target="fonts/MontserratSemiBold-bold.fntdata"/><Relationship Id="rId28" Type="http://schemas.openxmlformats.org/officeDocument/2006/relationships/font" Target="fonts/Montserrat-regular.fntdata"/><Relationship Id="rId27" Type="http://schemas.openxmlformats.org/officeDocument/2006/relationships/font" Target="fonts/MontserratSemiBold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boldItalic.fntdata"/><Relationship Id="rId30" Type="http://schemas.openxmlformats.org/officeDocument/2006/relationships/font" Target="fonts/Montserrat-italic.fntdata"/><Relationship Id="rId11" Type="http://schemas.openxmlformats.org/officeDocument/2006/relationships/slide" Target="slides/slide5.xml"/><Relationship Id="rId33" Type="http://schemas.openxmlformats.org/officeDocument/2006/relationships/font" Target="fonts/MontserratMedium-bold.fntdata"/><Relationship Id="rId10" Type="http://schemas.openxmlformats.org/officeDocument/2006/relationships/slide" Target="slides/slide4.xml"/><Relationship Id="rId32" Type="http://schemas.openxmlformats.org/officeDocument/2006/relationships/font" Target="fonts/MontserratMedium-regular.fntdata"/><Relationship Id="rId13" Type="http://schemas.openxmlformats.org/officeDocument/2006/relationships/slide" Target="slides/slide7.xml"/><Relationship Id="rId35" Type="http://schemas.openxmlformats.org/officeDocument/2006/relationships/font" Target="fonts/MontserratMedium-boldItalic.fntdata"/><Relationship Id="rId12" Type="http://schemas.openxmlformats.org/officeDocument/2006/relationships/slide" Target="slides/slide6.xml"/><Relationship Id="rId34" Type="http://schemas.openxmlformats.org/officeDocument/2006/relationships/font" Target="fonts/MontserratMedium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7349fb42c9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7349fb42c9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80433c4acc_1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80433c4acc_1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852f1a1e5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852f1a1e5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852f1a1e5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852f1a1e5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854184f493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854184f493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852f1a1e50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852f1a1e50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52f1a1e50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52f1a1e50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80433c4acc_1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80433c4acc_1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80433c4acc_1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80433c4acc_1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0433c4acc_1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80433c4acc_1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80433c4acc_1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80433c4acc_1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80433c4acc_1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80433c4acc_1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80433c4acc_1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80433c4acc_1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852f1a1e5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852f1a1e5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852f1a1e50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852f1a1e50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852f1a1e5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852f1a1e5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80433c4acc_1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80433c4acc_1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458975" y="1438150"/>
            <a:ext cx="8226000" cy="186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Montserrat SemiBold"/>
              <a:buNone/>
              <a:defRPr b="0" sz="30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58975" y="445025"/>
            <a:ext cx="8226000" cy="7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2" type="subTitle"/>
          </p:nvPr>
        </p:nvSpPr>
        <p:spPr>
          <a:xfrm>
            <a:off x="458975" y="4105475"/>
            <a:ext cx="3951000" cy="619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0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0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0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0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0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0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000"/>
              </a:spcBef>
              <a:spcAft>
                <a:spcPts val="1000"/>
              </a:spcAft>
              <a:buNone/>
              <a:defRPr/>
            </a:lvl9pPr>
          </a:lstStyle>
          <a:p/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 b="0" l="49" r="59" t="0"/>
          <a:stretch/>
        </p:blipFill>
        <p:spPr>
          <a:xfrm>
            <a:off x="6315803" y="3617749"/>
            <a:ext cx="2359600" cy="1282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8699225" y="4459200"/>
            <a:ext cx="444900" cy="68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90250" y="1099725"/>
            <a:ext cx="8194800" cy="344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SemiBold"/>
              <a:buNone/>
              <a:defRPr b="0" i="1" sz="36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70" name="Google Shape;70;p11"/>
          <p:cNvSpPr txBox="1"/>
          <p:nvPr>
            <p:ph idx="1" type="subTitle"/>
          </p:nvPr>
        </p:nvSpPr>
        <p:spPr>
          <a:xfrm>
            <a:off x="474525" y="3969500"/>
            <a:ext cx="3935400" cy="954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0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0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0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0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0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0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000"/>
              </a:spcBef>
              <a:spcAft>
                <a:spcPts val="1000"/>
              </a:spcAft>
              <a:buNone/>
              <a:defRPr/>
            </a:lvl9pPr>
          </a:lstStyle>
          <a:p/>
        </p:txBody>
      </p:sp>
      <p:pic>
        <p:nvPicPr>
          <p:cNvPr id="71" name="Google Shape;71;p11"/>
          <p:cNvPicPr preferRelativeResize="0"/>
          <p:nvPr/>
        </p:nvPicPr>
        <p:blipFill rotWithShape="1">
          <a:blip r:embed="rId2">
            <a:alphaModFix/>
          </a:blip>
          <a:srcRect b="0" l="9" r="0" t="0"/>
          <a:stretch/>
        </p:blipFill>
        <p:spPr>
          <a:xfrm>
            <a:off x="8704149" y="4502953"/>
            <a:ext cx="224426" cy="419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idx="1" type="body"/>
          </p:nvPr>
        </p:nvSpPr>
        <p:spPr>
          <a:xfrm>
            <a:off x="468000" y="4626000"/>
            <a:ext cx="3942000" cy="32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1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>
            <p:ph type="ctrTitle"/>
          </p:nvPr>
        </p:nvSpPr>
        <p:spPr>
          <a:xfrm>
            <a:off x="458975" y="1438150"/>
            <a:ext cx="8226000" cy="186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Montserrat SemiBold"/>
              <a:buNone/>
              <a:defRPr b="0" sz="30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15"/>
          <p:cNvSpPr txBox="1"/>
          <p:nvPr>
            <p:ph idx="1" type="subTitle"/>
          </p:nvPr>
        </p:nvSpPr>
        <p:spPr>
          <a:xfrm>
            <a:off x="458975" y="445025"/>
            <a:ext cx="8226000" cy="7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4" name="Google Shape;84;p15"/>
          <p:cNvSpPr txBox="1"/>
          <p:nvPr>
            <p:ph idx="2" type="subTitle"/>
          </p:nvPr>
        </p:nvSpPr>
        <p:spPr>
          <a:xfrm>
            <a:off x="458975" y="4105475"/>
            <a:ext cx="3951000" cy="619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0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0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0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0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0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0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000"/>
              </a:spcBef>
              <a:spcAft>
                <a:spcPts val="1000"/>
              </a:spcAft>
              <a:buNone/>
              <a:defRPr/>
            </a:lvl9pPr>
          </a:lstStyle>
          <a:p/>
        </p:txBody>
      </p:sp>
      <p:pic>
        <p:nvPicPr>
          <p:cNvPr id="85" name="Google Shape;85;p15"/>
          <p:cNvPicPr preferRelativeResize="0"/>
          <p:nvPr/>
        </p:nvPicPr>
        <p:blipFill rotWithShape="1">
          <a:blip r:embed="rId2">
            <a:alphaModFix/>
          </a:blip>
          <a:srcRect b="0" l="49" r="59" t="0"/>
          <a:stretch/>
        </p:blipFill>
        <p:spPr>
          <a:xfrm>
            <a:off x="6315803" y="3617749"/>
            <a:ext cx="2359600" cy="12820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/>
          <p:nvPr/>
        </p:nvSpPr>
        <p:spPr>
          <a:xfrm>
            <a:off x="8699225" y="4459200"/>
            <a:ext cx="444900" cy="68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458975" y="1438150"/>
            <a:ext cx="8226000" cy="3189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Montserrat SemiBold"/>
              <a:buNone/>
              <a:defRPr b="0" sz="30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9" name="Google Shape;89;p16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0" name="Google Shape;90;p16"/>
          <p:cNvPicPr preferRelativeResize="0"/>
          <p:nvPr/>
        </p:nvPicPr>
        <p:blipFill rotWithShape="1">
          <a:blip r:embed="rId2">
            <a:alphaModFix/>
          </a:blip>
          <a:srcRect b="0" l="9" r="0" t="0"/>
          <a:stretch/>
        </p:blipFill>
        <p:spPr>
          <a:xfrm>
            <a:off x="8704149" y="4502953"/>
            <a:ext cx="224426" cy="419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3" name="Google Shape;93;p17"/>
          <p:cNvSpPr txBox="1"/>
          <p:nvPr>
            <p:ph idx="1" type="body"/>
          </p:nvPr>
        </p:nvSpPr>
        <p:spPr>
          <a:xfrm>
            <a:off x="458975" y="1438150"/>
            <a:ext cx="8226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94" name="Google Shape;94;p17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458975" y="445025"/>
            <a:ext cx="3951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458975" y="1438150"/>
            <a:ext cx="3951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 sz="1200"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98" name="Google Shape;98;p18"/>
          <p:cNvSpPr txBox="1"/>
          <p:nvPr>
            <p:ph idx="2" type="body"/>
          </p:nvPr>
        </p:nvSpPr>
        <p:spPr>
          <a:xfrm>
            <a:off x="4733975" y="1438150"/>
            <a:ext cx="3951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 sz="1200"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99" name="Google Shape;99;p18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0" name="Google Shape;100;p18"/>
          <p:cNvSpPr txBox="1"/>
          <p:nvPr>
            <p:ph idx="3" type="title"/>
          </p:nvPr>
        </p:nvSpPr>
        <p:spPr>
          <a:xfrm>
            <a:off x="4733975" y="445025"/>
            <a:ext cx="3951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3" name="Google Shape;103;p19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slide with three elements">
  <p:cSld name="TITLE_ONLY_1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" name="Google Shape;106;p20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7" name="Google Shape;107;p20"/>
          <p:cNvSpPr txBox="1"/>
          <p:nvPr>
            <p:ph idx="1" type="body"/>
          </p:nvPr>
        </p:nvSpPr>
        <p:spPr>
          <a:xfrm>
            <a:off x="453200" y="1428925"/>
            <a:ext cx="8231700" cy="405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108" name="Google Shape;108;p20"/>
          <p:cNvSpPr txBox="1"/>
          <p:nvPr>
            <p:ph idx="2" type="subTitle"/>
          </p:nvPr>
        </p:nvSpPr>
        <p:spPr>
          <a:xfrm>
            <a:off x="458975" y="1882125"/>
            <a:ext cx="2585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09" name="Google Shape;109;p20"/>
          <p:cNvSpPr txBox="1"/>
          <p:nvPr>
            <p:ph idx="3" type="body"/>
          </p:nvPr>
        </p:nvSpPr>
        <p:spPr>
          <a:xfrm>
            <a:off x="458975" y="2492625"/>
            <a:ext cx="2585400" cy="19266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0000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2pPr>
            <a:lvl3pPr indent="-304800" lvl="2" marL="1371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3pPr>
            <a:lvl4pPr indent="-304800" lvl="3" marL="18288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4pPr>
            <a:lvl5pPr indent="-304800" lvl="4" marL="22860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304800" lvl="6" marL="32004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7pPr>
            <a:lvl8pPr indent="-304800" lvl="7" marL="3657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8pPr>
            <a:lvl9pPr indent="-304800" lvl="8" marL="41148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SzPts val="1200"/>
              <a:buChar char="–"/>
              <a:defRPr sz="1200"/>
            </a:lvl9pPr>
          </a:lstStyle>
          <a:p/>
        </p:txBody>
      </p:sp>
      <p:sp>
        <p:nvSpPr>
          <p:cNvPr id="110" name="Google Shape;110;p20"/>
          <p:cNvSpPr txBox="1"/>
          <p:nvPr>
            <p:ph idx="4" type="subTitle"/>
          </p:nvPr>
        </p:nvSpPr>
        <p:spPr>
          <a:xfrm>
            <a:off x="3279300" y="1882125"/>
            <a:ext cx="2585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11" name="Google Shape;111;p20"/>
          <p:cNvSpPr txBox="1"/>
          <p:nvPr>
            <p:ph idx="5" type="body"/>
          </p:nvPr>
        </p:nvSpPr>
        <p:spPr>
          <a:xfrm>
            <a:off x="3279300" y="2492625"/>
            <a:ext cx="2585400" cy="19266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0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2pPr>
            <a:lvl3pPr indent="-304800" lvl="2" marL="1371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3pPr>
            <a:lvl4pPr indent="-304800" lvl="3" marL="18288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4pPr>
            <a:lvl5pPr indent="-304800" lvl="4" marL="2286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304800" lvl="6" marL="3200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7pPr>
            <a:lvl8pPr indent="-304800" lvl="7" marL="3657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8pPr>
            <a:lvl9pPr indent="-304800" lvl="8" marL="41148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SzPts val="1200"/>
              <a:buChar char="–"/>
              <a:defRPr sz="1200"/>
            </a:lvl9pPr>
          </a:lstStyle>
          <a:p/>
        </p:txBody>
      </p:sp>
      <p:sp>
        <p:nvSpPr>
          <p:cNvPr id="112" name="Google Shape;112;p20"/>
          <p:cNvSpPr txBox="1"/>
          <p:nvPr>
            <p:ph idx="6" type="subTitle"/>
          </p:nvPr>
        </p:nvSpPr>
        <p:spPr>
          <a:xfrm>
            <a:off x="6099625" y="1882125"/>
            <a:ext cx="2585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13" name="Google Shape;113;p20"/>
          <p:cNvSpPr txBox="1"/>
          <p:nvPr>
            <p:ph idx="7" type="body"/>
          </p:nvPr>
        </p:nvSpPr>
        <p:spPr>
          <a:xfrm>
            <a:off x="6099625" y="2492625"/>
            <a:ext cx="2585400" cy="19266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0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2pPr>
            <a:lvl3pPr indent="-304800" lvl="2" marL="1371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3pPr>
            <a:lvl4pPr indent="-304800" lvl="3" marL="18288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4pPr>
            <a:lvl5pPr indent="-304800" lvl="4" marL="2286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304800" lvl="6" marL="3200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7pPr>
            <a:lvl8pPr indent="-304800" lvl="7" marL="3657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8pPr>
            <a:lvl9pPr indent="-304800" lvl="8" marL="41148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SzPts val="1200"/>
              <a:buChar char="–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tting tasks">
  <p:cSld name="TITLE_ONLY_1_1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6" name="Google Shape;116;p21"/>
          <p:cNvSpPr txBox="1"/>
          <p:nvPr>
            <p:ph idx="1" type="subTitle"/>
          </p:nvPr>
        </p:nvSpPr>
        <p:spPr>
          <a:xfrm>
            <a:off x="458975" y="1438150"/>
            <a:ext cx="3128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17" name="Google Shape;117;p21"/>
          <p:cNvSpPr txBox="1"/>
          <p:nvPr>
            <p:ph idx="2" type="subTitle"/>
          </p:nvPr>
        </p:nvSpPr>
        <p:spPr>
          <a:xfrm>
            <a:off x="5555725" y="2671200"/>
            <a:ext cx="3129300" cy="3945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18" name="Google Shape;118;p21"/>
          <p:cNvSpPr txBox="1"/>
          <p:nvPr>
            <p:ph idx="3" type="body"/>
          </p:nvPr>
        </p:nvSpPr>
        <p:spPr>
          <a:xfrm>
            <a:off x="458975" y="2070075"/>
            <a:ext cx="3951000" cy="52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119" name="Google Shape;119;p21"/>
          <p:cNvSpPr txBox="1"/>
          <p:nvPr>
            <p:ph idx="4" type="subTitle"/>
          </p:nvPr>
        </p:nvSpPr>
        <p:spPr>
          <a:xfrm>
            <a:off x="458975" y="2671200"/>
            <a:ext cx="3128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20" name="Google Shape;120;p21"/>
          <p:cNvSpPr txBox="1"/>
          <p:nvPr>
            <p:ph idx="5" type="body"/>
          </p:nvPr>
        </p:nvSpPr>
        <p:spPr>
          <a:xfrm>
            <a:off x="458975" y="3303125"/>
            <a:ext cx="3951000" cy="52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121" name="Google Shape;121;p21"/>
          <p:cNvSpPr txBox="1"/>
          <p:nvPr>
            <p:ph idx="6" type="subTitle"/>
          </p:nvPr>
        </p:nvSpPr>
        <p:spPr>
          <a:xfrm>
            <a:off x="5555725" y="3177725"/>
            <a:ext cx="3129300" cy="394500"/>
          </a:xfrm>
          <a:prstGeom prst="rect">
            <a:avLst/>
          </a:prstGeom>
          <a:solidFill>
            <a:schemeClr val="accent4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22" name="Google Shape;122;p21"/>
          <p:cNvSpPr txBox="1"/>
          <p:nvPr>
            <p:ph idx="7" type="subTitle"/>
          </p:nvPr>
        </p:nvSpPr>
        <p:spPr>
          <a:xfrm>
            <a:off x="5555725" y="3684250"/>
            <a:ext cx="3129300" cy="394500"/>
          </a:xfrm>
          <a:prstGeom prst="rect">
            <a:avLst/>
          </a:prstGeom>
          <a:solidFill>
            <a:schemeClr val="accent5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23" name="Google Shape;123;p21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458975" y="1438150"/>
            <a:ext cx="8226000" cy="3189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Montserrat SemiBold"/>
              <a:buNone/>
              <a:defRPr b="0" sz="30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solidFill>
                  <a:schemeClr val="lt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 b="0" l="9" r="0" t="0"/>
          <a:stretch/>
        </p:blipFill>
        <p:spPr>
          <a:xfrm>
            <a:off x="8704149" y="4502953"/>
            <a:ext cx="224426" cy="419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ultiple choice options">
  <p:cSld name="TITLE_ONLY_1_1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6" name="Google Shape;126;p22"/>
          <p:cNvSpPr txBox="1"/>
          <p:nvPr>
            <p:ph idx="1" type="subTitle"/>
          </p:nvPr>
        </p:nvSpPr>
        <p:spPr>
          <a:xfrm>
            <a:off x="458975" y="1438150"/>
            <a:ext cx="3128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27" name="Google Shape;127;p22"/>
          <p:cNvSpPr txBox="1"/>
          <p:nvPr>
            <p:ph idx="2" type="body"/>
          </p:nvPr>
        </p:nvSpPr>
        <p:spPr>
          <a:xfrm>
            <a:off x="458975" y="2070075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128" name="Google Shape;128;p22"/>
          <p:cNvSpPr txBox="1"/>
          <p:nvPr>
            <p:ph idx="3" type="subTitle"/>
          </p:nvPr>
        </p:nvSpPr>
        <p:spPr>
          <a:xfrm>
            <a:off x="4734000" y="1438150"/>
            <a:ext cx="3128400" cy="453300"/>
          </a:xfrm>
          <a:prstGeom prst="rect">
            <a:avLst/>
          </a:prstGeom>
          <a:solidFill>
            <a:schemeClr val="accent4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29" name="Google Shape;129;p22"/>
          <p:cNvSpPr txBox="1"/>
          <p:nvPr>
            <p:ph idx="4" type="body"/>
          </p:nvPr>
        </p:nvSpPr>
        <p:spPr>
          <a:xfrm>
            <a:off x="4734000" y="2070075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130" name="Google Shape;130;p22"/>
          <p:cNvSpPr txBox="1"/>
          <p:nvPr>
            <p:ph idx="5" type="subTitle"/>
          </p:nvPr>
        </p:nvSpPr>
        <p:spPr>
          <a:xfrm>
            <a:off x="458975" y="2952375"/>
            <a:ext cx="3128400" cy="4533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31" name="Google Shape;131;p22"/>
          <p:cNvSpPr txBox="1"/>
          <p:nvPr>
            <p:ph idx="6" type="body"/>
          </p:nvPr>
        </p:nvSpPr>
        <p:spPr>
          <a:xfrm>
            <a:off x="458975" y="3584300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132" name="Google Shape;132;p22"/>
          <p:cNvSpPr txBox="1"/>
          <p:nvPr>
            <p:ph idx="7" type="subTitle"/>
          </p:nvPr>
        </p:nvSpPr>
        <p:spPr>
          <a:xfrm>
            <a:off x="4734000" y="2952375"/>
            <a:ext cx="3128400" cy="453300"/>
          </a:xfrm>
          <a:prstGeom prst="rect">
            <a:avLst/>
          </a:prstGeom>
          <a:solidFill>
            <a:schemeClr val="accent5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33" name="Google Shape;133;p22"/>
          <p:cNvSpPr txBox="1"/>
          <p:nvPr>
            <p:ph idx="8" type="body"/>
          </p:nvPr>
        </p:nvSpPr>
        <p:spPr>
          <a:xfrm>
            <a:off x="4734000" y="3584300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134" name="Google Shape;134;p22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>
            <p:ph type="title"/>
          </p:nvPr>
        </p:nvSpPr>
        <p:spPr>
          <a:xfrm>
            <a:off x="458975" y="446400"/>
            <a:ext cx="3951000" cy="81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7" name="Google Shape;137;p23"/>
          <p:cNvSpPr txBox="1"/>
          <p:nvPr>
            <p:ph idx="1" type="body"/>
          </p:nvPr>
        </p:nvSpPr>
        <p:spPr>
          <a:xfrm>
            <a:off x="458975" y="1438150"/>
            <a:ext cx="3951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 sz="1200"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138" name="Google Shape;138;p23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/>
          <p:nvPr>
            <p:ph type="title"/>
          </p:nvPr>
        </p:nvSpPr>
        <p:spPr>
          <a:xfrm>
            <a:off x="490250" y="1099725"/>
            <a:ext cx="8194800" cy="344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SemiBold"/>
              <a:buNone/>
              <a:defRPr b="0" i="1" sz="36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Montserrat SemiBold"/>
              <a:buNone/>
              <a:defRPr sz="36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141" name="Google Shape;141;p24"/>
          <p:cNvSpPr txBox="1"/>
          <p:nvPr>
            <p:ph idx="1" type="subTitle"/>
          </p:nvPr>
        </p:nvSpPr>
        <p:spPr>
          <a:xfrm>
            <a:off x="474525" y="3969500"/>
            <a:ext cx="3935400" cy="954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100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100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100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100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100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100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1000"/>
              </a:spcBef>
              <a:spcAft>
                <a:spcPts val="1000"/>
              </a:spcAft>
              <a:buNone/>
              <a:defRPr/>
            </a:lvl9pPr>
          </a:lstStyle>
          <a:p/>
        </p:txBody>
      </p:sp>
      <p:pic>
        <p:nvPicPr>
          <p:cNvPr id="142" name="Google Shape;142;p24"/>
          <p:cNvPicPr preferRelativeResize="0"/>
          <p:nvPr/>
        </p:nvPicPr>
        <p:blipFill rotWithShape="1">
          <a:blip r:embed="rId2">
            <a:alphaModFix/>
          </a:blip>
          <a:srcRect b="0" l="9" r="0" t="0"/>
          <a:stretch/>
        </p:blipFill>
        <p:spPr>
          <a:xfrm>
            <a:off x="8704149" y="4502953"/>
            <a:ext cx="224426" cy="419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 txBox="1"/>
          <p:nvPr>
            <p:ph idx="1" type="body"/>
          </p:nvPr>
        </p:nvSpPr>
        <p:spPr>
          <a:xfrm>
            <a:off x="468000" y="4626000"/>
            <a:ext cx="3942000" cy="32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1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58975" y="1438150"/>
            <a:ext cx="8226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458975" y="445025"/>
            <a:ext cx="3951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458975" y="1438150"/>
            <a:ext cx="3951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 sz="1200"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733975" y="1438150"/>
            <a:ext cx="3951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 sz="1200"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" name="Google Shape;29;p5"/>
          <p:cNvSpPr txBox="1"/>
          <p:nvPr>
            <p:ph idx="3" type="title"/>
          </p:nvPr>
        </p:nvSpPr>
        <p:spPr>
          <a:xfrm>
            <a:off x="4733975" y="445025"/>
            <a:ext cx="3951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slide with three elements">
  <p:cSld name="TITLE_ONLY_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453200" y="1428925"/>
            <a:ext cx="8231700" cy="405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2" type="subTitle"/>
          </p:nvPr>
        </p:nvSpPr>
        <p:spPr>
          <a:xfrm>
            <a:off x="458975" y="1882125"/>
            <a:ext cx="2585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3" type="body"/>
          </p:nvPr>
        </p:nvSpPr>
        <p:spPr>
          <a:xfrm>
            <a:off x="458975" y="2492625"/>
            <a:ext cx="2585400" cy="19266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0000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2pPr>
            <a:lvl3pPr indent="-304800" lvl="2" marL="1371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3pPr>
            <a:lvl4pPr indent="-304800" lvl="3" marL="18288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4pPr>
            <a:lvl5pPr indent="-304800" lvl="4" marL="22860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304800" lvl="6" marL="32004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7pPr>
            <a:lvl8pPr indent="-304800" lvl="7" marL="3657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8pPr>
            <a:lvl9pPr indent="-304800" lvl="8" marL="41148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SzPts val="1200"/>
              <a:buChar char="–"/>
              <a:defRPr sz="1200"/>
            </a:lvl9pPr>
          </a:lstStyle>
          <a:p/>
        </p:txBody>
      </p:sp>
      <p:sp>
        <p:nvSpPr>
          <p:cNvPr id="39" name="Google Shape;39;p7"/>
          <p:cNvSpPr txBox="1"/>
          <p:nvPr>
            <p:ph idx="4" type="subTitle"/>
          </p:nvPr>
        </p:nvSpPr>
        <p:spPr>
          <a:xfrm>
            <a:off x="3279300" y="1882125"/>
            <a:ext cx="2585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5" type="body"/>
          </p:nvPr>
        </p:nvSpPr>
        <p:spPr>
          <a:xfrm>
            <a:off x="3279300" y="2492625"/>
            <a:ext cx="2585400" cy="19266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0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2pPr>
            <a:lvl3pPr indent="-304800" lvl="2" marL="1371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3pPr>
            <a:lvl4pPr indent="-304800" lvl="3" marL="18288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4pPr>
            <a:lvl5pPr indent="-304800" lvl="4" marL="2286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304800" lvl="6" marL="3200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7pPr>
            <a:lvl8pPr indent="-304800" lvl="7" marL="3657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8pPr>
            <a:lvl9pPr indent="-304800" lvl="8" marL="41148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SzPts val="1200"/>
              <a:buChar char="–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6" type="subTitle"/>
          </p:nvPr>
        </p:nvSpPr>
        <p:spPr>
          <a:xfrm>
            <a:off x="6099625" y="1882125"/>
            <a:ext cx="2585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7" type="body"/>
          </p:nvPr>
        </p:nvSpPr>
        <p:spPr>
          <a:xfrm>
            <a:off x="6099625" y="2492625"/>
            <a:ext cx="2585400" cy="1926600"/>
          </a:xfrm>
          <a:prstGeom prst="rect">
            <a:avLst/>
          </a:prstGeom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0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2pPr>
            <a:lvl3pPr indent="-304800" lvl="2" marL="1371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3pPr>
            <a:lvl4pPr indent="-304800" lvl="3" marL="18288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4pPr>
            <a:lvl5pPr indent="-304800" lvl="4" marL="2286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304800" lvl="6" marL="32004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7pPr>
            <a:lvl8pPr indent="-304800" lvl="7" marL="36576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8pPr>
            <a:lvl9pPr indent="-304800" lvl="8" marL="41148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SzPts val="1200"/>
              <a:buChar char="–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tting tasks">
  <p:cSld name="TITLE_ONLY_1_1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1" type="subTitle"/>
          </p:nvPr>
        </p:nvSpPr>
        <p:spPr>
          <a:xfrm>
            <a:off x="458975" y="1438150"/>
            <a:ext cx="3128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2" type="subTitle"/>
          </p:nvPr>
        </p:nvSpPr>
        <p:spPr>
          <a:xfrm>
            <a:off x="5555725" y="2671200"/>
            <a:ext cx="3129300" cy="3945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3" type="body"/>
          </p:nvPr>
        </p:nvSpPr>
        <p:spPr>
          <a:xfrm>
            <a:off x="458975" y="2070075"/>
            <a:ext cx="3951000" cy="52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4" type="subTitle"/>
          </p:nvPr>
        </p:nvSpPr>
        <p:spPr>
          <a:xfrm>
            <a:off x="458975" y="2671200"/>
            <a:ext cx="3128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5" type="body"/>
          </p:nvPr>
        </p:nvSpPr>
        <p:spPr>
          <a:xfrm>
            <a:off x="458975" y="3303125"/>
            <a:ext cx="3951000" cy="52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50" name="Google Shape;50;p8"/>
          <p:cNvSpPr txBox="1"/>
          <p:nvPr>
            <p:ph idx="6" type="subTitle"/>
          </p:nvPr>
        </p:nvSpPr>
        <p:spPr>
          <a:xfrm>
            <a:off x="5555725" y="3177725"/>
            <a:ext cx="3129300" cy="394500"/>
          </a:xfrm>
          <a:prstGeom prst="rect">
            <a:avLst/>
          </a:prstGeom>
          <a:solidFill>
            <a:schemeClr val="accent4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7" type="subTitle"/>
          </p:nvPr>
        </p:nvSpPr>
        <p:spPr>
          <a:xfrm>
            <a:off x="5555725" y="3684250"/>
            <a:ext cx="3129300" cy="394500"/>
          </a:xfrm>
          <a:prstGeom prst="rect">
            <a:avLst/>
          </a:prstGeom>
          <a:solidFill>
            <a:schemeClr val="accent5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ultiple choice options">
  <p:cSld name="TITLE_ONLY_1_1_1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1" type="subTitle"/>
          </p:nvPr>
        </p:nvSpPr>
        <p:spPr>
          <a:xfrm>
            <a:off x="458975" y="1438150"/>
            <a:ext cx="3128400" cy="453300"/>
          </a:xfrm>
          <a:prstGeom prst="rect">
            <a:avLst/>
          </a:prstGeom>
          <a:solidFill>
            <a:schemeClr val="accent1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2" type="body"/>
          </p:nvPr>
        </p:nvSpPr>
        <p:spPr>
          <a:xfrm>
            <a:off x="458975" y="2070075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3" type="subTitle"/>
          </p:nvPr>
        </p:nvSpPr>
        <p:spPr>
          <a:xfrm>
            <a:off x="4734000" y="1438150"/>
            <a:ext cx="3128400" cy="453300"/>
          </a:xfrm>
          <a:prstGeom prst="rect">
            <a:avLst/>
          </a:prstGeom>
          <a:solidFill>
            <a:schemeClr val="accent4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4" type="body"/>
          </p:nvPr>
        </p:nvSpPr>
        <p:spPr>
          <a:xfrm>
            <a:off x="4734000" y="2070075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5" type="subTitle"/>
          </p:nvPr>
        </p:nvSpPr>
        <p:spPr>
          <a:xfrm>
            <a:off x="458975" y="2952375"/>
            <a:ext cx="3128400" cy="4533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6" type="body"/>
          </p:nvPr>
        </p:nvSpPr>
        <p:spPr>
          <a:xfrm>
            <a:off x="458975" y="3584300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7" type="subTitle"/>
          </p:nvPr>
        </p:nvSpPr>
        <p:spPr>
          <a:xfrm>
            <a:off x="4734000" y="2952375"/>
            <a:ext cx="3128400" cy="453300"/>
          </a:xfrm>
          <a:prstGeom prst="rect">
            <a:avLst/>
          </a:prstGeom>
          <a:solidFill>
            <a:schemeClr val="accent5"/>
          </a:solidFill>
        </p:spPr>
        <p:txBody>
          <a:bodyPr anchorCtr="0" anchor="t" bIns="91425" lIns="91425" spcFirstLastPara="1" rIns="91425" wrap="square" tIns="900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8" type="body"/>
          </p:nvPr>
        </p:nvSpPr>
        <p:spPr>
          <a:xfrm>
            <a:off x="4734000" y="3584300"/>
            <a:ext cx="3951000" cy="63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 rtl="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 rtl="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–"/>
              <a:defRPr/>
            </a:lvl5pPr>
            <a:lvl6pPr indent="-304800" lvl="5" marL="2743200" rtl="0">
              <a:spcBef>
                <a:spcPts val="600"/>
              </a:spcBef>
              <a:spcAft>
                <a:spcPts val="0"/>
              </a:spcAft>
              <a:buSzPts val="1200"/>
              <a:buChar char="–"/>
              <a:defRPr/>
            </a:lvl6pPr>
            <a:lvl7pPr indent="-292100" lvl="6" marL="3200400" rtl="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 rtl="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 rtl="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type="title"/>
          </p:nvPr>
        </p:nvSpPr>
        <p:spPr>
          <a:xfrm>
            <a:off x="458975" y="446400"/>
            <a:ext cx="3951000" cy="81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6" name="Google Shape;66;p10"/>
          <p:cNvSpPr txBox="1"/>
          <p:nvPr>
            <p:ph idx="1" type="body"/>
          </p:nvPr>
        </p:nvSpPr>
        <p:spPr>
          <a:xfrm>
            <a:off x="458975" y="1438150"/>
            <a:ext cx="3951000" cy="298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–"/>
              <a:defRPr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–"/>
              <a:defRPr/>
            </a:lvl3pPr>
            <a:lvl4pPr indent="-317500" lvl="3" marL="1828800">
              <a:spcBef>
                <a:spcPts val="800"/>
              </a:spcBef>
              <a:spcAft>
                <a:spcPts val="0"/>
              </a:spcAft>
              <a:buSzPts val="1400"/>
              <a:buChar char="–"/>
              <a:defRPr/>
            </a:lvl4pPr>
            <a:lvl5pPr indent="-304800" lvl="4" marL="2286000">
              <a:spcBef>
                <a:spcPts val="800"/>
              </a:spcBef>
              <a:spcAft>
                <a:spcPts val="0"/>
              </a:spcAft>
              <a:buSzPts val="1200"/>
              <a:buChar char="–"/>
              <a:defRPr sz="1200"/>
            </a:lvl5pPr>
            <a:lvl6pPr indent="-304800" lvl="5" marL="2743200">
              <a:spcBef>
                <a:spcPts val="600"/>
              </a:spcBef>
              <a:spcAft>
                <a:spcPts val="0"/>
              </a:spcAft>
              <a:buSzPts val="1200"/>
              <a:buChar char="–"/>
              <a:defRPr sz="1200"/>
            </a:lvl6pPr>
            <a:lvl7pPr indent="-292100" lvl="6" marL="3200400">
              <a:spcBef>
                <a:spcPts val="600"/>
              </a:spcBef>
              <a:spcAft>
                <a:spcPts val="0"/>
              </a:spcAft>
              <a:buSzPts val="1000"/>
              <a:buChar char="–"/>
              <a:defRPr/>
            </a:lvl7pPr>
            <a:lvl8pPr indent="-292100" lvl="7" marL="3657600">
              <a:spcBef>
                <a:spcPts val="400"/>
              </a:spcBef>
              <a:spcAft>
                <a:spcPts val="0"/>
              </a:spcAft>
              <a:buSzPts val="1000"/>
              <a:buChar char="–"/>
              <a:defRPr/>
            </a:lvl8pPr>
            <a:lvl9pPr indent="-279400" lvl="8" marL="4114800">
              <a:spcBef>
                <a:spcPts val="400"/>
              </a:spcBef>
              <a:spcAft>
                <a:spcPts val="200"/>
              </a:spcAft>
              <a:buSzPts val="800"/>
              <a:buChar char="–"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ontserrat"/>
              <a:buNone/>
              <a:defRPr b="1" sz="2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8975" y="1438150"/>
            <a:ext cx="8226000" cy="29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30200" lvl="1" marL="9144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–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–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–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04800" lvl="4" marL="2286000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–"/>
              <a:defRPr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04800" lvl="5" marL="274320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–"/>
              <a:defRPr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292100" lvl="6" marL="320040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Montserrat"/>
              <a:buChar char="–"/>
              <a:defRPr sz="1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292100" lvl="7" marL="3657600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Montserrat"/>
              <a:buChar char="–"/>
              <a:defRPr sz="1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279400" lvl="8" marL="4114800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dk2"/>
              </a:buClr>
              <a:buSzPts val="800"/>
              <a:buFont typeface="Montserrat"/>
              <a:buChar char="–"/>
              <a:defRPr sz="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">
            <a:alphaModFix/>
          </a:blip>
          <a:srcRect b="0" l="9" r="0" t="0"/>
          <a:stretch/>
        </p:blipFill>
        <p:spPr>
          <a:xfrm>
            <a:off x="8704149" y="4502953"/>
            <a:ext cx="224426" cy="41917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9">
          <p15:clr>
            <a:srgbClr val="EA4335"/>
          </p15:clr>
        </p15:guide>
        <p15:guide id="2" pos="5471">
          <p15:clr>
            <a:srgbClr val="EA4335"/>
          </p15:clr>
        </p15:guide>
        <p15:guide id="3" orient="horz" pos="280">
          <p15:clr>
            <a:srgbClr val="EA4335"/>
          </p15:clr>
        </p15:guide>
        <p15:guide id="4" orient="horz" pos="906">
          <p15:clr>
            <a:srgbClr val="EA4335"/>
          </p15:clr>
        </p15:guide>
        <p15:guide id="5" orient="horz" pos="2784">
          <p15:clr>
            <a:srgbClr val="EA4335"/>
          </p15:clr>
        </p15:guide>
        <p15:guide id="6" orient="horz" pos="3019">
          <p15:clr>
            <a:srgbClr val="EA4335"/>
          </p15:clr>
        </p15:guide>
        <p15:guide id="7" orient="horz" pos="693">
          <p15:clr>
            <a:srgbClr val="EA4335"/>
          </p15:clr>
        </p15:guide>
        <p15:guide id="8" pos="2778">
          <p15:clr>
            <a:srgbClr val="EA4335"/>
          </p15:clr>
        </p15:guide>
        <p15:guide id="9" pos="2982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ontserrat"/>
              <a:buNone/>
              <a:defRPr b="1" sz="2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Medium"/>
              <a:buNone/>
              <a:defRPr sz="2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78" name="Google Shape;78;p14"/>
          <p:cNvSpPr txBox="1"/>
          <p:nvPr>
            <p:ph idx="1" type="body"/>
          </p:nvPr>
        </p:nvSpPr>
        <p:spPr>
          <a:xfrm>
            <a:off x="458975" y="1438150"/>
            <a:ext cx="8226000" cy="29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●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30200" lvl="1" marL="9144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"/>
              <a:buChar char="–"/>
              <a:defRPr sz="16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–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–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04800" lvl="4" marL="2286000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–"/>
              <a:defRPr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04800" lvl="5" marL="274320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Montserrat"/>
              <a:buChar char="–"/>
              <a:defRPr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292100" lvl="6" marL="320040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Montserrat"/>
              <a:buChar char="–"/>
              <a:defRPr sz="1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292100" lvl="7" marL="3657600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Montserrat"/>
              <a:buChar char="–"/>
              <a:defRPr sz="1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279400" lvl="8" marL="4114800">
              <a:lnSpc>
                <a:spcPct val="130000"/>
              </a:lnSpc>
              <a:spcBef>
                <a:spcPts val="400"/>
              </a:spcBef>
              <a:spcAft>
                <a:spcPts val="200"/>
              </a:spcAft>
              <a:buClr>
                <a:schemeClr val="dk2"/>
              </a:buClr>
              <a:buSzPts val="800"/>
              <a:buFont typeface="Montserrat"/>
              <a:buChar char="–"/>
              <a:defRPr sz="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9" name="Google Shape;79;p14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8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0" name="Google Shape;80;p14"/>
          <p:cNvPicPr preferRelativeResize="0"/>
          <p:nvPr/>
        </p:nvPicPr>
        <p:blipFill rotWithShape="1">
          <a:blip r:embed="rId1">
            <a:alphaModFix/>
          </a:blip>
          <a:srcRect b="0" l="9" r="0" t="0"/>
          <a:stretch/>
        </p:blipFill>
        <p:spPr>
          <a:xfrm>
            <a:off x="8704149" y="4502953"/>
            <a:ext cx="224426" cy="41917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9">
          <p15:clr>
            <a:srgbClr val="EA4335"/>
          </p15:clr>
        </p15:guide>
        <p15:guide id="2" pos="5471">
          <p15:clr>
            <a:srgbClr val="EA4335"/>
          </p15:clr>
        </p15:guide>
        <p15:guide id="3" orient="horz" pos="280">
          <p15:clr>
            <a:srgbClr val="EA4335"/>
          </p15:clr>
        </p15:guide>
        <p15:guide id="4" orient="horz" pos="906">
          <p15:clr>
            <a:srgbClr val="EA4335"/>
          </p15:clr>
        </p15:guide>
        <p15:guide id="5" orient="horz" pos="2784">
          <p15:clr>
            <a:srgbClr val="EA4335"/>
          </p15:clr>
        </p15:guide>
        <p15:guide id="6" orient="horz" pos="3019">
          <p15:clr>
            <a:srgbClr val="EA4335"/>
          </p15:clr>
        </p15:guide>
        <p15:guide id="7" orient="horz" pos="693">
          <p15:clr>
            <a:srgbClr val="EA4335"/>
          </p15:clr>
        </p15:guide>
        <p15:guide id="8" pos="2778">
          <p15:clr>
            <a:srgbClr val="EA4335"/>
          </p15:clr>
        </p15:guide>
        <p15:guide id="9" pos="2982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image" Target="../media/image19.png"/><Relationship Id="rId6" Type="http://schemas.openxmlformats.org/officeDocument/2006/relationships/image" Target="../media/image24.png"/><Relationship Id="rId7" Type="http://schemas.openxmlformats.org/officeDocument/2006/relationships/image" Target="../media/image2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Relationship Id="rId4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 txBox="1"/>
          <p:nvPr>
            <p:ph type="ctrTitle"/>
          </p:nvPr>
        </p:nvSpPr>
        <p:spPr>
          <a:xfrm>
            <a:off x="458975" y="1438150"/>
            <a:ext cx="8226000" cy="186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34343"/>
                </a:solidFill>
              </a:rPr>
              <a:t>To revise shape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52" name="Google Shape;152;p27"/>
          <p:cNvSpPr txBox="1"/>
          <p:nvPr>
            <p:ph idx="1" type="subTitle"/>
          </p:nvPr>
        </p:nvSpPr>
        <p:spPr>
          <a:xfrm>
            <a:off x="458975" y="445025"/>
            <a:ext cx="8226000" cy="7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34343"/>
                </a:solidFill>
              </a:rPr>
              <a:t>Maths	</a:t>
            </a:r>
            <a:endParaRPr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53" name="Google Shape;153;p27"/>
          <p:cNvSpPr txBox="1"/>
          <p:nvPr>
            <p:ph idx="2" type="subTitle"/>
          </p:nvPr>
        </p:nvSpPr>
        <p:spPr>
          <a:xfrm>
            <a:off x="458975" y="4105475"/>
            <a:ext cx="3951000" cy="619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434343"/>
                </a:solidFill>
              </a:rPr>
              <a:t>Miss Brinkworth</a:t>
            </a:r>
            <a:endParaRPr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6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Which of these has symmetry?</a:t>
            </a:r>
            <a:endParaRPr/>
          </a:p>
        </p:txBody>
      </p:sp>
      <p:sp>
        <p:nvSpPr>
          <p:cNvPr id="250" name="Google Shape;250;p36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51" name="Google Shape;25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449" y="793500"/>
            <a:ext cx="4273424" cy="189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9375" y="2005075"/>
            <a:ext cx="855225" cy="8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51025" y="3198675"/>
            <a:ext cx="7433952" cy="166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4688" y="4158825"/>
            <a:ext cx="855225" cy="8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06550" y="4329000"/>
            <a:ext cx="855225" cy="8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7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/>
              <a:t>3-D shapes vocabulary</a:t>
            </a:r>
            <a:endParaRPr u="sng"/>
          </a:p>
        </p:txBody>
      </p:sp>
      <p:sp>
        <p:nvSpPr>
          <p:cNvPr id="261" name="Google Shape;261;p37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Prisms and pyramids explained for parents | Prisms in KS1 and KS2 ..." id="262" name="Google Shape;26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11925"/>
            <a:ext cx="4235688" cy="3200212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7"/>
          <p:cNvSpPr txBox="1"/>
          <p:nvPr/>
        </p:nvSpPr>
        <p:spPr>
          <a:xfrm>
            <a:off x="5356050" y="382575"/>
            <a:ext cx="3443100" cy="37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latin typeface="Montserrat"/>
                <a:ea typeface="Montserrat"/>
                <a:cs typeface="Montserrat"/>
                <a:sym typeface="Montserrat"/>
              </a:rPr>
              <a:t>This cube has -</a:t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latin typeface="Montserrat"/>
                <a:ea typeface="Montserrat"/>
                <a:cs typeface="Montserrat"/>
                <a:sym typeface="Montserrat"/>
              </a:rPr>
              <a:t>                 shaped faces</a:t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latin typeface="Montserrat"/>
                <a:ea typeface="Montserrat"/>
                <a:cs typeface="Montserrat"/>
                <a:sym typeface="Montserrat"/>
              </a:rPr>
              <a:t>                  faces</a:t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latin typeface="Montserrat"/>
                <a:ea typeface="Montserrat"/>
                <a:cs typeface="Montserrat"/>
                <a:sym typeface="Montserrat"/>
              </a:rPr>
              <a:t>   </a:t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latin typeface="Montserrat"/>
                <a:ea typeface="Montserrat"/>
                <a:cs typeface="Montserrat"/>
                <a:sym typeface="Montserrat"/>
              </a:rPr>
              <a:t>                 vertices</a:t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latin typeface="Montserrat"/>
                <a:ea typeface="Montserrat"/>
                <a:cs typeface="Montserrat"/>
                <a:sym typeface="Montserrat"/>
              </a:rPr>
              <a:t>                  edges</a:t>
            </a:r>
            <a:endParaRPr b="1" sz="21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4" name="Google Shape;264;p37"/>
          <p:cNvSpPr txBox="1"/>
          <p:nvPr/>
        </p:nvSpPr>
        <p:spPr>
          <a:xfrm>
            <a:off x="5356050" y="1411925"/>
            <a:ext cx="12894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Square</a:t>
            </a:r>
            <a:endParaRPr b="1" sz="190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5" name="Google Shape;265;p37"/>
          <p:cNvSpPr txBox="1"/>
          <p:nvPr/>
        </p:nvSpPr>
        <p:spPr>
          <a:xfrm>
            <a:off x="5848825" y="2345100"/>
            <a:ext cx="6480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 u="sng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6</a:t>
            </a:r>
            <a:endParaRPr b="1" sz="2200" u="sng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6" name="Google Shape;266;p37"/>
          <p:cNvSpPr txBox="1"/>
          <p:nvPr/>
        </p:nvSpPr>
        <p:spPr>
          <a:xfrm>
            <a:off x="5886025" y="3432563"/>
            <a:ext cx="5736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 u="sng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8</a:t>
            </a:r>
            <a:endParaRPr b="1" sz="2400" u="sng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7" name="Google Shape;267;p37"/>
          <p:cNvSpPr txBox="1"/>
          <p:nvPr/>
        </p:nvSpPr>
        <p:spPr>
          <a:xfrm>
            <a:off x="5848825" y="4340025"/>
            <a:ext cx="6480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300" u="sng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12</a:t>
            </a:r>
            <a:endParaRPr b="1" sz="2300" u="sng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8"/>
          <p:cNvSpPr txBox="1"/>
          <p:nvPr>
            <p:ph type="title"/>
          </p:nvPr>
        </p:nvSpPr>
        <p:spPr>
          <a:xfrm>
            <a:off x="297000" y="14747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Revision 3-D shapes</a:t>
            </a:r>
            <a:endParaRPr/>
          </a:p>
        </p:txBody>
      </p:sp>
      <p:sp>
        <p:nvSpPr>
          <p:cNvPr id="273" name="Google Shape;273;p38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274" name="Google Shape;274;p38"/>
          <p:cNvGraphicFramePr/>
          <p:nvPr/>
        </p:nvGraphicFramePr>
        <p:xfrm>
          <a:off x="371550" y="444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{5CCD8CF1-54A2-4E90-9B43-7430654D932C}</a:tableStyleId>
              </a:tblPr>
              <a:tblGrid>
                <a:gridCol w="4113000"/>
                <a:gridCol w="4113000"/>
              </a:tblGrid>
              <a:tr h="841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u="sng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 triangle faces</a:t>
                      </a:r>
                      <a:endParaRPr sz="2400" u="sng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841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u="sng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4 triangle faces</a:t>
                      </a:r>
                      <a:endParaRPr sz="2400" u="sng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841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u="sng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Only square faces</a:t>
                      </a:r>
                      <a:endParaRPr sz="2400" u="sng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841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u="sng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 circle face</a:t>
                      </a:r>
                      <a:endParaRPr sz="2400" u="sng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841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u="sng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2 circle faces</a:t>
                      </a:r>
                      <a:endParaRPr sz="2400" u="sng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275" name="Google Shape;27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9422" y="241100"/>
            <a:ext cx="1135200" cy="95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3668" y="1234923"/>
            <a:ext cx="926707" cy="106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79191" y="4011810"/>
            <a:ext cx="1384169" cy="1069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03675" y="3222526"/>
            <a:ext cx="1135200" cy="893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99428" y="2304845"/>
            <a:ext cx="1135200" cy="9176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0" name="Google Shape;280;p38"/>
          <p:cNvCxnSpPr>
            <a:endCxn id="278" idx="1"/>
          </p:cNvCxnSpPr>
          <p:nvPr/>
        </p:nvCxnSpPr>
        <p:spPr>
          <a:xfrm>
            <a:off x="3712475" y="836138"/>
            <a:ext cx="2191200" cy="283290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1" name="Google Shape;281;p38"/>
          <p:cNvCxnSpPr>
            <a:endCxn id="277" idx="1"/>
          </p:cNvCxnSpPr>
          <p:nvPr/>
        </p:nvCxnSpPr>
        <p:spPr>
          <a:xfrm>
            <a:off x="3790191" y="2252672"/>
            <a:ext cx="1989000" cy="229410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2" name="Google Shape;282;p38"/>
          <p:cNvCxnSpPr>
            <a:stCxn id="276" idx="1"/>
          </p:cNvCxnSpPr>
          <p:nvPr/>
        </p:nvCxnSpPr>
        <p:spPr>
          <a:xfrm flipH="1">
            <a:off x="3868168" y="1769886"/>
            <a:ext cx="2035500" cy="263700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3" name="Google Shape;283;p38"/>
          <p:cNvCxnSpPr/>
          <p:nvPr/>
        </p:nvCxnSpPr>
        <p:spPr>
          <a:xfrm flipH="1">
            <a:off x="3457347" y="639525"/>
            <a:ext cx="2564400" cy="271860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4" name="Google Shape;284;p38"/>
          <p:cNvCxnSpPr>
            <a:endCxn id="279" idx="1"/>
          </p:cNvCxnSpPr>
          <p:nvPr/>
        </p:nvCxnSpPr>
        <p:spPr>
          <a:xfrm>
            <a:off x="3712328" y="1586483"/>
            <a:ext cx="2087100" cy="117720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9"/>
          <p:cNvSpPr txBox="1"/>
          <p:nvPr/>
        </p:nvSpPr>
        <p:spPr>
          <a:xfrm>
            <a:off x="319750" y="252875"/>
            <a:ext cx="8642700" cy="33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 u="sng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Main Activity </a:t>
            </a:r>
            <a:endParaRPr b="1" sz="3000" u="sng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To revise shape</a:t>
            </a:r>
            <a:endParaRPr b="1" sz="3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It is now time to complete the Independent Activity.</a:t>
            </a:r>
            <a:endParaRPr sz="3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solidFill>
                  <a:srgbClr val="00A099"/>
                </a:solidFill>
                <a:latin typeface="Montserrat"/>
                <a:ea typeface="Montserrat"/>
                <a:cs typeface="Montserrat"/>
                <a:sym typeface="Montserrat"/>
              </a:rPr>
              <a:t>Pause the video now.</a:t>
            </a:r>
            <a:endParaRPr sz="3000">
              <a:solidFill>
                <a:srgbClr val="00A09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solidFill>
                  <a:srgbClr val="00A099"/>
                </a:solidFill>
                <a:latin typeface="Montserrat"/>
                <a:ea typeface="Montserrat"/>
                <a:cs typeface="Montserrat"/>
                <a:sym typeface="Montserrat"/>
              </a:rPr>
              <a:t>Play again to go through the answers.</a:t>
            </a:r>
            <a:endParaRPr sz="3000">
              <a:solidFill>
                <a:srgbClr val="00A09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A099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290" name="Google Shape;290;p39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91" name="Google Shape;29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4250" y="3074175"/>
            <a:ext cx="790775" cy="748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0"/>
          <p:cNvSpPr txBox="1"/>
          <p:nvPr>
            <p:ph type="title"/>
          </p:nvPr>
        </p:nvSpPr>
        <p:spPr>
          <a:xfrm>
            <a:off x="152400" y="37775"/>
            <a:ext cx="89916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/>
              <a:t>Part A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GB" sz="1900"/>
              <a:t>Are these shapes </a:t>
            </a:r>
            <a:r>
              <a:rPr lang="en-GB" sz="1900" u="sng">
                <a:solidFill>
                  <a:schemeClr val="accent4"/>
                </a:solidFill>
              </a:rPr>
              <a:t>2-D</a:t>
            </a:r>
            <a:r>
              <a:rPr lang="en-GB" sz="1900"/>
              <a:t> or </a:t>
            </a:r>
            <a:r>
              <a:rPr lang="en-GB" sz="1900" u="sng">
                <a:solidFill>
                  <a:schemeClr val="accent5"/>
                </a:solidFill>
              </a:rPr>
              <a:t>3-D</a:t>
            </a:r>
            <a:r>
              <a:rPr lang="en-GB" sz="1900"/>
              <a:t>? Challenge - how many can you name?</a:t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 u="sng">
                <a:solidFill>
                  <a:schemeClr val="accent2"/>
                </a:solidFill>
              </a:rPr>
              <a:t>True</a:t>
            </a:r>
            <a:r>
              <a:rPr b="0" lang="en-GB" sz="2000"/>
              <a:t> or </a:t>
            </a:r>
            <a:r>
              <a:rPr lang="en-GB" sz="2000" u="sng">
                <a:solidFill>
                  <a:schemeClr val="accent3"/>
                </a:solidFill>
              </a:rPr>
              <a:t>F</a:t>
            </a:r>
            <a:r>
              <a:rPr lang="en-GB" sz="2000" u="sng">
                <a:solidFill>
                  <a:schemeClr val="accent3"/>
                </a:solidFill>
              </a:rPr>
              <a:t>alse</a:t>
            </a:r>
            <a:r>
              <a:rPr b="0" lang="en-GB" sz="2000"/>
              <a:t>? Prove it...</a:t>
            </a:r>
            <a:endParaRPr b="0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lphaUcParenR"/>
            </a:pPr>
            <a:r>
              <a:rPr b="0" lang="en-GB" sz="2000"/>
              <a:t>2-D shapes can only have straight lines</a:t>
            </a:r>
            <a:endParaRPr b="0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lphaUcParenR"/>
            </a:pPr>
            <a:r>
              <a:rPr b="0" lang="en-GB" sz="2000"/>
              <a:t>Squares and rectangles have the same lines of symmetry </a:t>
            </a:r>
            <a:endParaRPr b="0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lphaUcParenR"/>
            </a:pPr>
            <a:r>
              <a:rPr b="0" lang="en-GB" sz="2000"/>
              <a:t>A cone is a 2-D shape</a:t>
            </a:r>
            <a:endParaRPr b="0"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40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298" name="Google Shape;29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99725"/>
            <a:ext cx="6351375" cy="213975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0"/>
          <p:cNvSpPr txBox="1"/>
          <p:nvPr/>
        </p:nvSpPr>
        <p:spPr>
          <a:xfrm>
            <a:off x="535625" y="1500600"/>
            <a:ext cx="7200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 u="sng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3-D</a:t>
            </a:r>
            <a:endParaRPr b="1" sz="2000" u="sng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0" name="Google Shape;300;p40"/>
          <p:cNvSpPr txBox="1"/>
          <p:nvPr/>
        </p:nvSpPr>
        <p:spPr>
          <a:xfrm>
            <a:off x="3782700" y="1218550"/>
            <a:ext cx="7200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 u="sng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3-D</a:t>
            </a:r>
            <a:endParaRPr b="1" sz="2000" u="sng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1" name="Google Shape;301;p40"/>
          <p:cNvSpPr txBox="1"/>
          <p:nvPr/>
        </p:nvSpPr>
        <p:spPr>
          <a:xfrm>
            <a:off x="5096975" y="2637750"/>
            <a:ext cx="6609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 u="sng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3-D</a:t>
            </a:r>
            <a:endParaRPr b="1" sz="2000" u="sng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2" name="Google Shape;302;p40"/>
          <p:cNvSpPr txBox="1"/>
          <p:nvPr/>
        </p:nvSpPr>
        <p:spPr>
          <a:xfrm>
            <a:off x="2018750" y="2637750"/>
            <a:ext cx="7200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 u="sng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3-D</a:t>
            </a:r>
            <a:endParaRPr b="1" sz="2000" u="sng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3" name="Google Shape;303;p40"/>
          <p:cNvSpPr txBox="1"/>
          <p:nvPr/>
        </p:nvSpPr>
        <p:spPr>
          <a:xfrm>
            <a:off x="535625" y="2464250"/>
            <a:ext cx="7200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 u="sng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3-D</a:t>
            </a:r>
            <a:endParaRPr b="1" sz="2000" u="sng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4" name="Google Shape;304;p40"/>
          <p:cNvSpPr txBox="1"/>
          <p:nvPr/>
        </p:nvSpPr>
        <p:spPr>
          <a:xfrm>
            <a:off x="5256850" y="1500600"/>
            <a:ext cx="7200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 u="sng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2-D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5" name="Google Shape;305;p40"/>
          <p:cNvSpPr txBox="1"/>
          <p:nvPr/>
        </p:nvSpPr>
        <p:spPr>
          <a:xfrm>
            <a:off x="2249450" y="1369600"/>
            <a:ext cx="7200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 u="sng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2-D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6" name="Google Shape;306;p40"/>
          <p:cNvSpPr txBox="1"/>
          <p:nvPr/>
        </p:nvSpPr>
        <p:spPr>
          <a:xfrm>
            <a:off x="3308700" y="2464250"/>
            <a:ext cx="720000" cy="4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 u="sng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2-D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7" name="Google Shape;307;p40"/>
          <p:cNvSpPr txBox="1"/>
          <p:nvPr/>
        </p:nvSpPr>
        <p:spPr>
          <a:xfrm>
            <a:off x="6673800" y="807650"/>
            <a:ext cx="2281200" cy="30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Montserrat"/>
              <a:buChar char="●"/>
            </a:pPr>
            <a:r>
              <a:rPr lang="en-GB" sz="18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Cuboid</a:t>
            </a:r>
            <a:endParaRPr sz="180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Montserrat"/>
              <a:buChar char="●"/>
            </a:pPr>
            <a:r>
              <a:rPr lang="en-GB" sz="18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Sphere</a:t>
            </a:r>
            <a:endParaRPr sz="180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Montserrat"/>
              <a:buChar char="●"/>
            </a:pPr>
            <a:r>
              <a:rPr lang="en-GB" sz="18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Square-based pyramid</a:t>
            </a:r>
            <a:endParaRPr sz="180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Montserrat"/>
              <a:buChar char="●"/>
            </a:pPr>
            <a:r>
              <a:rPr lang="en-GB" sz="18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c</a:t>
            </a:r>
            <a:r>
              <a:rPr lang="en-GB" sz="18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uboid</a:t>
            </a:r>
            <a:endParaRPr sz="180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Montserrat"/>
              <a:buChar char="●"/>
            </a:pPr>
            <a:r>
              <a:rPr lang="en-GB" sz="1800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Pentagon</a:t>
            </a:r>
            <a:endParaRPr sz="1800">
              <a:solidFill>
                <a:schemeClr val="accent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Montserrat"/>
              <a:buChar char="●"/>
            </a:pPr>
            <a:r>
              <a:rPr lang="en-GB" sz="1800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Triangle (right-angle)</a:t>
            </a:r>
            <a:endParaRPr sz="1800">
              <a:solidFill>
                <a:schemeClr val="accent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Montserrat"/>
              <a:buChar char="●"/>
            </a:pPr>
            <a:r>
              <a:rPr lang="en-GB" sz="1800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rPr>
              <a:t>Rhombus</a:t>
            </a:r>
            <a:endParaRPr sz="1800">
              <a:solidFill>
                <a:schemeClr val="accent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8" name="Google Shape;308;p40"/>
          <p:cNvSpPr txBox="1"/>
          <p:nvPr/>
        </p:nvSpPr>
        <p:spPr>
          <a:xfrm>
            <a:off x="5715475" y="3966550"/>
            <a:ext cx="1152000" cy="3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latin typeface="Montserrat"/>
                <a:ea typeface="Montserrat"/>
                <a:cs typeface="Montserrat"/>
                <a:sym typeface="Montserrat"/>
              </a:rPr>
              <a:t>False</a:t>
            </a:r>
            <a:endParaRPr b="1" sz="17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9" name="Google Shape;309;p40"/>
          <p:cNvSpPr txBox="1"/>
          <p:nvPr/>
        </p:nvSpPr>
        <p:spPr>
          <a:xfrm>
            <a:off x="7976550" y="4268350"/>
            <a:ext cx="892800" cy="3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latin typeface="Montserrat"/>
                <a:ea typeface="Montserrat"/>
                <a:cs typeface="Montserrat"/>
                <a:sym typeface="Montserrat"/>
              </a:rPr>
              <a:t>False</a:t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0" name="Google Shape;310;p40"/>
          <p:cNvSpPr txBox="1"/>
          <p:nvPr/>
        </p:nvSpPr>
        <p:spPr>
          <a:xfrm>
            <a:off x="3446400" y="4671525"/>
            <a:ext cx="963600" cy="3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latin typeface="Montserrat"/>
                <a:ea typeface="Montserrat"/>
                <a:cs typeface="Montserrat"/>
                <a:sym typeface="Montserrat"/>
              </a:rPr>
              <a:t>False</a:t>
            </a:r>
            <a:endParaRPr b="1" sz="17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1"/>
          <p:cNvSpPr txBox="1"/>
          <p:nvPr>
            <p:ph type="title"/>
          </p:nvPr>
        </p:nvSpPr>
        <p:spPr>
          <a:xfrm>
            <a:off x="218075" y="189975"/>
            <a:ext cx="87795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/>
              <a:t>Part B</a:t>
            </a:r>
            <a:endParaRPr u="sng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en-GB"/>
              <a:t>What is the </a:t>
            </a:r>
            <a:r>
              <a:rPr lang="en-GB" u="sng"/>
              <a:t>difference</a:t>
            </a:r>
            <a:r>
              <a:rPr lang="en-GB"/>
              <a:t> between a </a:t>
            </a:r>
            <a:r>
              <a:rPr lang="en-GB" u="sng">
                <a:solidFill>
                  <a:schemeClr val="accent4"/>
                </a:solidFill>
              </a:rPr>
              <a:t>cube</a:t>
            </a:r>
            <a:r>
              <a:rPr lang="en-GB"/>
              <a:t> and </a:t>
            </a:r>
            <a:r>
              <a:rPr lang="en-GB" u="sng">
                <a:solidFill>
                  <a:schemeClr val="accent5"/>
                </a:solidFill>
              </a:rPr>
              <a:t>cuboid</a:t>
            </a:r>
            <a:r>
              <a:rPr lang="en-GB"/>
              <a:t>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200"/>
              <a:buAutoNum type="arabicPeriod"/>
            </a:pPr>
            <a:r>
              <a:rPr lang="en-GB">
                <a:solidFill>
                  <a:schemeClr val="accent3"/>
                </a:solidFill>
              </a:rPr>
              <a:t>Which 3-</a:t>
            </a:r>
            <a:r>
              <a:rPr lang="en-GB">
                <a:solidFill>
                  <a:schemeClr val="accent3"/>
                </a:solidFill>
              </a:rPr>
              <a:t>D shape has only one circle face?</a:t>
            </a:r>
            <a:endParaRPr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AutoNum type="arabicPeriod"/>
            </a:pPr>
            <a:r>
              <a:rPr lang="en-GB">
                <a:solidFill>
                  <a:schemeClr val="accent2"/>
                </a:solidFill>
              </a:rPr>
              <a:t>Which 2-D shape is a quadrilateral with 4 right angles and 4 equal sides?</a:t>
            </a:r>
            <a:endParaRPr>
              <a:solidFill>
                <a:schemeClr val="accent2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u="sng">
                <a:solidFill>
                  <a:schemeClr val="accent4"/>
                </a:solidFill>
              </a:rPr>
              <a:t>Challenge</a:t>
            </a:r>
            <a:r>
              <a:rPr lang="en-GB" sz="2000">
                <a:solidFill>
                  <a:schemeClr val="accent4"/>
                </a:solidFill>
              </a:rPr>
              <a:t> - </a:t>
            </a:r>
            <a:endParaRPr sz="20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accent4"/>
                </a:solidFill>
              </a:rPr>
              <a:t>Draw a 2-D shape with 3 sides. How many ways can you do this? What’s the same and what’s different?</a:t>
            </a:r>
            <a:endParaRPr sz="2000" u="sng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41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pic>
        <p:nvPicPr>
          <p:cNvPr id="317" name="Google Shape;31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900" y="1004475"/>
            <a:ext cx="1762125" cy="136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09425" y="1037813"/>
            <a:ext cx="1724025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1"/>
          <p:cNvSpPr txBox="1"/>
          <p:nvPr/>
        </p:nvSpPr>
        <p:spPr>
          <a:xfrm>
            <a:off x="4094975" y="1459450"/>
            <a:ext cx="22953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Cubes have only square faces</a:t>
            </a:r>
            <a:endParaRPr b="1" sz="160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0" name="Google Shape;320;p41"/>
          <p:cNvSpPr txBox="1"/>
          <p:nvPr/>
        </p:nvSpPr>
        <p:spPr>
          <a:xfrm>
            <a:off x="7297250" y="2522150"/>
            <a:ext cx="12468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Cone</a:t>
            </a:r>
            <a:endParaRPr b="1" sz="160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1" name="Google Shape;321;p41"/>
          <p:cNvSpPr txBox="1"/>
          <p:nvPr/>
        </p:nvSpPr>
        <p:spPr>
          <a:xfrm>
            <a:off x="3981600" y="3315650"/>
            <a:ext cx="11760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700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</a:rPr>
              <a:t>Square</a:t>
            </a:r>
            <a:endParaRPr b="1" sz="1700">
              <a:solidFill>
                <a:schemeClr val="accent5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2"/>
          <p:cNvSpPr txBox="1"/>
          <p:nvPr/>
        </p:nvSpPr>
        <p:spPr>
          <a:xfrm>
            <a:off x="555300" y="724475"/>
            <a:ext cx="8033400" cy="28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 u="sng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Knowledge Quiz</a:t>
            </a:r>
            <a:endParaRPr b="1" sz="3000" u="sng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Complete the Final Knowledge Quiz to see what you have learned in today’s lesson.</a:t>
            </a:r>
            <a:endParaRPr sz="3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Pause the video.</a:t>
            </a:r>
            <a:endParaRPr sz="3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27" name="Google Shape;327;p42"/>
          <p:cNvSpPr txBox="1"/>
          <p:nvPr/>
        </p:nvSpPr>
        <p:spPr>
          <a:xfrm>
            <a:off x="468400" y="4793325"/>
            <a:ext cx="3305400" cy="1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28" name="Google Shape;328;p42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29" name="Google Shape;32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2400" y="3297325"/>
            <a:ext cx="1385025" cy="131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6"/>
        </a:solidFill>
      </p:bgPr>
    </p:bg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3"/>
          <p:cNvSpPr txBox="1"/>
          <p:nvPr/>
        </p:nvSpPr>
        <p:spPr>
          <a:xfrm>
            <a:off x="468400" y="533700"/>
            <a:ext cx="8364600" cy="39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 u="sng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Goodbye...</a:t>
            </a:r>
            <a:endParaRPr b="1" sz="3000" u="sng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Well done for completing today’s learning!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You should now feel very confident describing and identifying 2D and 3D shapes, as well as lines of symmetry.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Have a wonderful day! 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Miss Brinkworth</a:t>
            </a:r>
            <a:endParaRPr sz="12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5" name="Google Shape;335;p43"/>
          <p:cNvSpPr txBox="1"/>
          <p:nvPr/>
        </p:nvSpPr>
        <p:spPr>
          <a:xfrm>
            <a:off x="468400" y="4793325"/>
            <a:ext cx="3305400" cy="1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36" name="Google Shape;336;p43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Free Celebration Cliparts, Download Free Clip Art, Free Clip Art ..." id="337" name="Google Shape;337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87600" y="109325"/>
            <a:ext cx="1529550" cy="148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 txBox="1"/>
          <p:nvPr>
            <p:ph type="title"/>
          </p:nvPr>
        </p:nvSpPr>
        <p:spPr>
          <a:xfrm>
            <a:off x="458975" y="183200"/>
            <a:ext cx="3951000" cy="81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 prepared!</a:t>
            </a:r>
            <a:endParaRPr/>
          </a:p>
        </p:txBody>
      </p:sp>
      <p:sp>
        <p:nvSpPr>
          <p:cNvPr id="159" name="Google Shape;159;p28"/>
          <p:cNvSpPr txBox="1"/>
          <p:nvPr>
            <p:ph idx="1" type="body"/>
          </p:nvPr>
        </p:nvSpPr>
        <p:spPr>
          <a:xfrm>
            <a:off x="360750" y="816350"/>
            <a:ext cx="5398200" cy="3189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0000"/>
                </a:solidFill>
              </a:rPr>
              <a:t>In this lesson, we will be revising our work this week on shape. This will include 2-D and 3-D shapes as well as symmetry.</a:t>
            </a:r>
            <a:endParaRPr sz="1800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indent="0" lvl="0" marL="0" rtl="0" algn="l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0000"/>
                </a:solidFill>
              </a:rPr>
              <a:t>Today, you will need: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Char char="●"/>
            </a:pPr>
            <a:r>
              <a:rPr lang="en-GB" sz="1800">
                <a:solidFill>
                  <a:srgbClr val="000000"/>
                </a:solidFill>
              </a:rPr>
              <a:t>Pencil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Montserrat"/>
              <a:buChar char="●"/>
            </a:pPr>
            <a:r>
              <a:rPr lang="en-GB" sz="1800">
                <a:solidFill>
                  <a:srgbClr val="000000"/>
                </a:solidFill>
              </a:rPr>
              <a:t>Paper or exercise book</a:t>
            </a:r>
            <a:endParaRPr sz="18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46C7E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8"/>
          <p:cNvSpPr txBox="1"/>
          <p:nvPr/>
        </p:nvSpPr>
        <p:spPr>
          <a:xfrm>
            <a:off x="4733975" y="4627750"/>
            <a:ext cx="3951000" cy="32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</p:txBody>
      </p:sp>
      <p:sp>
        <p:nvSpPr>
          <p:cNvPr id="161" name="Google Shape;161;p28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62" name="Google Shape;16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6373" y="910650"/>
            <a:ext cx="3319653" cy="253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8"/>
          <p:cNvSpPr txBox="1"/>
          <p:nvPr/>
        </p:nvSpPr>
        <p:spPr>
          <a:xfrm>
            <a:off x="1178975" y="4460275"/>
            <a:ext cx="78288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A099"/>
                </a:solidFill>
                <a:latin typeface="Montserrat"/>
                <a:ea typeface="Montserrat"/>
                <a:cs typeface="Montserrat"/>
                <a:sym typeface="Montserrat"/>
              </a:rPr>
              <a:t>Pause the video now and get your equipment ready.</a:t>
            </a:r>
            <a:endParaRPr sz="1800">
              <a:solidFill>
                <a:srgbClr val="00A099"/>
              </a:solidFill>
            </a:endParaRPr>
          </a:p>
        </p:txBody>
      </p:sp>
      <p:pic>
        <p:nvPicPr>
          <p:cNvPr id="164" name="Google Shape;164;p28"/>
          <p:cNvPicPr preferRelativeResize="0"/>
          <p:nvPr/>
        </p:nvPicPr>
        <p:blipFill rotWithShape="1">
          <a:blip r:embed="rId4">
            <a:alphaModFix/>
          </a:blip>
          <a:srcRect b="0" l="17940" r="-17939" t="0"/>
          <a:stretch/>
        </p:blipFill>
        <p:spPr>
          <a:xfrm>
            <a:off x="1140375" y="4419250"/>
            <a:ext cx="720000" cy="568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 txBox="1"/>
          <p:nvPr/>
        </p:nvSpPr>
        <p:spPr>
          <a:xfrm>
            <a:off x="555300" y="724475"/>
            <a:ext cx="8033400" cy="19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 u="sng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Introductory Knowledge Quiz</a:t>
            </a:r>
            <a:endParaRPr b="1" sz="3000" u="sng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Complete the Introductory Knowledge Quiz before we start the lesson.</a:t>
            </a:r>
            <a:endParaRPr sz="3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Pause the video now.</a:t>
            </a:r>
            <a:endParaRPr sz="3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70" name="Google Shape;170;p29"/>
          <p:cNvSpPr txBox="1"/>
          <p:nvPr/>
        </p:nvSpPr>
        <p:spPr>
          <a:xfrm>
            <a:off x="468400" y="4793325"/>
            <a:ext cx="3305400" cy="1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71" name="Google Shape;171;p29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72" name="Google Shape;17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2400" y="3297325"/>
            <a:ext cx="1385025" cy="131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0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Star Words</a:t>
            </a:r>
            <a:endParaRPr/>
          </a:p>
        </p:txBody>
      </p:sp>
      <p:sp>
        <p:nvSpPr>
          <p:cNvPr id="178" name="Google Shape;178;p30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9" name="Google Shape;179;p30"/>
          <p:cNvSpPr txBox="1"/>
          <p:nvPr/>
        </p:nvSpPr>
        <p:spPr>
          <a:xfrm>
            <a:off x="0" y="0"/>
            <a:ext cx="8857800" cy="10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180" name="Google Shape;180;p30"/>
          <p:cNvSpPr txBox="1"/>
          <p:nvPr/>
        </p:nvSpPr>
        <p:spPr>
          <a:xfrm>
            <a:off x="152400" y="108600"/>
            <a:ext cx="8705400" cy="9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			</a:t>
            </a:r>
            <a:endParaRPr/>
          </a:p>
        </p:txBody>
      </p:sp>
      <p:pic>
        <p:nvPicPr>
          <p:cNvPr id="181" name="Google Shape;18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9950" y="2107425"/>
            <a:ext cx="72000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425" y="3592275"/>
            <a:ext cx="624800" cy="62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0"/>
          <p:cNvSpPr txBox="1"/>
          <p:nvPr/>
        </p:nvSpPr>
        <p:spPr>
          <a:xfrm>
            <a:off x="619725" y="342450"/>
            <a:ext cx="7997400" cy="44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latin typeface="Montserrat"/>
                <a:ea typeface="Montserrat"/>
                <a:cs typeface="Montserrat"/>
                <a:sym typeface="Montserrat"/>
              </a:rPr>
              <a:t>  </a:t>
            </a:r>
            <a:r>
              <a:rPr lang="en-GB" sz="3000">
                <a:latin typeface="Montserrat"/>
                <a:ea typeface="Montserrat"/>
                <a:cs typeface="Montserrat"/>
                <a:sym typeface="Montserrat"/>
              </a:rPr>
              <a:t>                    </a:t>
            </a:r>
            <a:endParaRPr sz="30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latin typeface="Montserrat"/>
                <a:ea typeface="Montserrat"/>
                <a:cs typeface="Montserrat"/>
                <a:sym typeface="Montserrat"/>
              </a:rPr>
              <a:t>         Symmetry                2-D shapes</a:t>
            </a:r>
            <a:endParaRPr b="1" sz="24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latin typeface="Montserrat"/>
                <a:ea typeface="Montserrat"/>
                <a:cs typeface="Montserrat"/>
                <a:sym typeface="Montserrat"/>
              </a:rPr>
              <a:t>3-D shapes                   faces                    lines</a:t>
            </a:r>
            <a:endParaRPr b="1" sz="24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latin typeface="Montserrat"/>
                <a:ea typeface="Montserrat"/>
                <a:cs typeface="Montserrat"/>
                <a:sym typeface="Montserrat"/>
              </a:rPr>
              <a:t>Vertices              corners              angles                               			</a:t>
            </a:r>
            <a:endParaRPr b="1" sz="2400">
              <a:latin typeface="Montserrat"/>
              <a:ea typeface="Montserrat"/>
              <a:cs typeface="Montserrat"/>
              <a:sym typeface="Montserrat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457200" lvl="0" marL="2286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Montserrat"/>
                <a:ea typeface="Montserrat"/>
                <a:cs typeface="Montserrat"/>
                <a:sym typeface="Montserrat"/>
              </a:rPr>
              <a:t>	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84" name="Google Shape;18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350" y="948825"/>
            <a:ext cx="72000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4000" y="379800"/>
            <a:ext cx="72000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8425" y="4344775"/>
            <a:ext cx="720000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1"/>
          <p:cNvSpPr txBox="1"/>
          <p:nvPr>
            <p:ph type="title"/>
          </p:nvPr>
        </p:nvSpPr>
        <p:spPr>
          <a:xfrm>
            <a:off x="232250" y="175800"/>
            <a:ext cx="88503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/>
              <a:t>Warm up</a:t>
            </a:r>
            <a:endParaRPr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/>
              <a:t>Decide whether these statements are sometimes, always or never true </a:t>
            </a:r>
            <a:endParaRPr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/>
              <a:t>(Tip - you can draw the shape to help you if you are stuck)</a:t>
            </a:r>
            <a:endParaRPr b="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200"/>
              <a:buChar char="●"/>
            </a:pPr>
            <a:r>
              <a:rPr lang="en-GB">
                <a:solidFill>
                  <a:schemeClr val="accent3"/>
                </a:solidFill>
              </a:rPr>
              <a:t>A square is a 3-D shape</a:t>
            </a:r>
            <a:endParaRPr>
              <a:solidFill>
                <a:schemeClr val="accent3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200"/>
              <a:buChar char="●"/>
            </a:pPr>
            <a:r>
              <a:rPr lang="en-GB">
                <a:solidFill>
                  <a:schemeClr val="accent4"/>
                </a:solidFill>
              </a:rPr>
              <a:t>Rectangles have 4 right angles</a:t>
            </a:r>
            <a:endParaRPr>
              <a:solidFill>
                <a:schemeClr val="accent4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Char char="●"/>
            </a:pPr>
            <a:r>
              <a:rPr lang="en-GB">
                <a:solidFill>
                  <a:schemeClr val="accent5"/>
                </a:solidFill>
              </a:rPr>
              <a:t>Triangles can have a line of symmetry</a:t>
            </a:r>
            <a:endParaRPr>
              <a:solidFill>
                <a:schemeClr val="accent5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200"/>
              <a:buChar char="●"/>
            </a:pPr>
            <a:r>
              <a:rPr lang="en-GB">
                <a:solidFill>
                  <a:schemeClr val="accent6"/>
                </a:solidFill>
              </a:rPr>
              <a:t>A </a:t>
            </a:r>
            <a:r>
              <a:rPr lang="en-GB">
                <a:solidFill>
                  <a:schemeClr val="accent6"/>
                </a:solidFill>
              </a:rPr>
              <a:t>cylinder</a:t>
            </a:r>
            <a:r>
              <a:rPr lang="en-GB">
                <a:solidFill>
                  <a:schemeClr val="accent6"/>
                </a:solidFill>
              </a:rPr>
              <a:t> has 2 circle faces</a:t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</p:txBody>
      </p:sp>
      <p:sp>
        <p:nvSpPr>
          <p:cNvPr id="192" name="Google Shape;192;p31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chemeClr val="dk1"/>
                </a:solidFill>
              </a:rPr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193" name="Google Shape;193;p31"/>
          <p:cNvSpPr txBox="1"/>
          <p:nvPr/>
        </p:nvSpPr>
        <p:spPr>
          <a:xfrm>
            <a:off x="4265000" y="1997875"/>
            <a:ext cx="2295300" cy="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latin typeface="Montserrat"/>
                <a:ea typeface="Montserrat"/>
                <a:cs typeface="Montserrat"/>
                <a:sym typeface="Montserrat"/>
              </a:rPr>
              <a:t>Never</a:t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4" name="Google Shape;194;p31"/>
          <p:cNvSpPr txBox="1"/>
          <p:nvPr/>
        </p:nvSpPr>
        <p:spPr>
          <a:xfrm>
            <a:off x="5593450" y="2709950"/>
            <a:ext cx="2295300" cy="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latin typeface="Montserrat"/>
                <a:ea typeface="Montserrat"/>
                <a:cs typeface="Montserrat"/>
                <a:sym typeface="Montserrat"/>
              </a:rPr>
              <a:t>Always</a:t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5" name="Google Shape;195;p31"/>
          <p:cNvSpPr txBox="1"/>
          <p:nvPr/>
        </p:nvSpPr>
        <p:spPr>
          <a:xfrm>
            <a:off x="6389675" y="3468100"/>
            <a:ext cx="2295300" cy="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latin typeface="Montserrat"/>
                <a:ea typeface="Montserrat"/>
                <a:cs typeface="Montserrat"/>
                <a:sym typeface="Montserrat"/>
              </a:rPr>
              <a:t>Sometimes</a:t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6" name="Google Shape;196;p31"/>
          <p:cNvSpPr txBox="1"/>
          <p:nvPr/>
        </p:nvSpPr>
        <p:spPr>
          <a:xfrm>
            <a:off x="4863900" y="4226250"/>
            <a:ext cx="2295300" cy="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latin typeface="Montserrat"/>
                <a:ea typeface="Montserrat"/>
                <a:cs typeface="Montserrat"/>
                <a:sym typeface="Montserrat"/>
              </a:rPr>
              <a:t>Always</a:t>
            </a:r>
            <a:endParaRPr b="1" sz="19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Let’s revise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2-D shapes</a:t>
            </a:r>
            <a:endParaRPr/>
          </a:p>
        </p:txBody>
      </p:sp>
      <p:sp>
        <p:nvSpPr>
          <p:cNvPr id="202" name="Google Shape;202;p32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Kindergarten Math | pumped4learning" id="203" name="Google Shape;203;p32"/>
          <p:cNvPicPr preferRelativeResize="0"/>
          <p:nvPr/>
        </p:nvPicPr>
        <p:blipFill rotWithShape="1">
          <a:blip r:embed="rId3">
            <a:alphaModFix/>
          </a:blip>
          <a:srcRect b="0" l="0" r="0" t="14661"/>
          <a:stretch/>
        </p:blipFill>
        <p:spPr>
          <a:xfrm>
            <a:off x="4409996" y="445025"/>
            <a:ext cx="4417730" cy="28304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ompare Sides and Vertices | 1st Grade Math | Class Ace" id="204" name="Google Shape;204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411925"/>
            <a:ext cx="3991532" cy="356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3"/>
          <p:cNvSpPr txBox="1"/>
          <p:nvPr>
            <p:ph type="title"/>
          </p:nvPr>
        </p:nvSpPr>
        <p:spPr>
          <a:xfrm>
            <a:off x="76400" y="133300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Match the 2-D shape with the description</a:t>
            </a:r>
            <a:endParaRPr/>
          </a:p>
        </p:txBody>
      </p:sp>
      <p:sp>
        <p:nvSpPr>
          <p:cNvPr id="210" name="Google Shape;210;p33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aphicFrame>
        <p:nvGraphicFramePr>
          <p:cNvPr id="211" name="Google Shape;211;p33"/>
          <p:cNvGraphicFramePr/>
          <p:nvPr/>
        </p:nvGraphicFramePr>
        <p:xfrm>
          <a:off x="76375" y="445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{5CCD8CF1-54A2-4E90-9B43-7430654D932C}</a:tableStyleId>
              </a:tblPr>
              <a:tblGrid>
                <a:gridCol w="4411800"/>
                <a:gridCol w="4411800"/>
              </a:tblGrid>
              <a:tr h="1096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3 straight sides</a:t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</a:tr>
              <a:tr h="1279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4 right angles and 4 equal sides</a:t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</a:tr>
              <a:tr h="780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1 curved side</a:t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</a:tr>
              <a:tr h="780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6</a:t>
                      </a:r>
                      <a:r>
                        <a:rPr b="1" lang="en-GB" sz="2100"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 obtuse angles</a:t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100"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12" name="Google Shape;212;p33"/>
          <p:cNvSpPr/>
          <p:nvPr/>
        </p:nvSpPr>
        <p:spPr>
          <a:xfrm>
            <a:off x="1416775" y="1671975"/>
            <a:ext cx="1204500" cy="1005900"/>
          </a:xfrm>
          <a:prstGeom prst="ellipse">
            <a:avLst/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33"/>
          <p:cNvSpPr/>
          <p:nvPr/>
        </p:nvSpPr>
        <p:spPr>
          <a:xfrm>
            <a:off x="1416775" y="4052450"/>
            <a:ext cx="1289700" cy="921000"/>
          </a:xfrm>
          <a:prstGeom prst="triangle">
            <a:avLst>
              <a:gd fmla="val 50000" name="adj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33"/>
          <p:cNvSpPr/>
          <p:nvPr/>
        </p:nvSpPr>
        <p:spPr>
          <a:xfrm>
            <a:off x="1537225" y="630675"/>
            <a:ext cx="963600" cy="8145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215" name="Google Shape;215;p33"/>
          <p:cNvSpPr/>
          <p:nvPr/>
        </p:nvSpPr>
        <p:spPr>
          <a:xfrm>
            <a:off x="1466425" y="2904663"/>
            <a:ext cx="1105200" cy="921000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6" name="Google Shape;216;p33"/>
          <p:cNvCxnSpPr>
            <a:stCxn id="214" idx="3"/>
          </p:cNvCxnSpPr>
          <p:nvPr/>
        </p:nvCxnSpPr>
        <p:spPr>
          <a:xfrm>
            <a:off x="2500825" y="1037925"/>
            <a:ext cx="2146800" cy="1342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7" name="Google Shape;217;p33"/>
          <p:cNvCxnSpPr/>
          <p:nvPr/>
        </p:nvCxnSpPr>
        <p:spPr>
          <a:xfrm>
            <a:off x="2706475" y="3244875"/>
            <a:ext cx="2146800" cy="1342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8" name="Google Shape;218;p33"/>
          <p:cNvCxnSpPr/>
          <p:nvPr/>
        </p:nvCxnSpPr>
        <p:spPr>
          <a:xfrm flipH="1">
            <a:off x="2890525" y="864325"/>
            <a:ext cx="2196300" cy="3825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9" name="Google Shape;219;p33"/>
          <p:cNvCxnSpPr/>
          <p:nvPr/>
        </p:nvCxnSpPr>
        <p:spPr>
          <a:xfrm>
            <a:off x="2653225" y="2246100"/>
            <a:ext cx="2065200" cy="1225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4"/>
          <p:cNvSpPr txBox="1"/>
          <p:nvPr>
            <p:ph type="title"/>
          </p:nvPr>
        </p:nvSpPr>
        <p:spPr>
          <a:xfrm>
            <a:off x="76400" y="3777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Can you find-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 quadrilaterals and 2 rectangles?</a:t>
            </a:r>
            <a:endParaRPr/>
          </a:p>
        </p:txBody>
      </p:sp>
      <p:sp>
        <p:nvSpPr>
          <p:cNvPr id="225" name="Google Shape;225;p34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6" name="Google Shape;226;p34"/>
          <p:cNvSpPr/>
          <p:nvPr/>
        </p:nvSpPr>
        <p:spPr>
          <a:xfrm>
            <a:off x="4831775" y="2989750"/>
            <a:ext cx="2012100" cy="1558500"/>
          </a:xfrm>
          <a:prstGeom prst="parallelogram">
            <a:avLst>
              <a:gd fmla="val 25000" name="adj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34"/>
          <p:cNvSpPr/>
          <p:nvPr/>
        </p:nvSpPr>
        <p:spPr>
          <a:xfrm>
            <a:off x="552600" y="1331925"/>
            <a:ext cx="1332000" cy="1657800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34"/>
          <p:cNvSpPr/>
          <p:nvPr/>
        </p:nvSpPr>
        <p:spPr>
          <a:xfrm>
            <a:off x="6716300" y="1006025"/>
            <a:ext cx="1771200" cy="1077000"/>
          </a:xfrm>
          <a:prstGeom prst="trapezoid">
            <a:avLst>
              <a:gd fmla="val 25000" name="adj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34"/>
          <p:cNvSpPr/>
          <p:nvPr/>
        </p:nvSpPr>
        <p:spPr>
          <a:xfrm>
            <a:off x="1700325" y="3514025"/>
            <a:ext cx="1459500" cy="12792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4"/>
          <p:cNvSpPr/>
          <p:nvPr/>
        </p:nvSpPr>
        <p:spPr>
          <a:xfrm>
            <a:off x="3018075" y="1657825"/>
            <a:ext cx="2862225" cy="623450"/>
          </a:xfrm>
          <a:prstGeom prst="flowChartProcess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34"/>
          <p:cNvSpPr/>
          <p:nvPr/>
        </p:nvSpPr>
        <p:spPr>
          <a:xfrm>
            <a:off x="7410600" y="2904725"/>
            <a:ext cx="1657800" cy="1558500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34"/>
          <p:cNvSpPr/>
          <p:nvPr/>
        </p:nvSpPr>
        <p:spPr>
          <a:xfrm>
            <a:off x="6482600" y="445025"/>
            <a:ext cx="2238600" cy="2238900"/>
          </a:xfrm>
          <a:prstGeom prst="ellipse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34"/>
          <p:cNvSpPr/>
          <p:nvPr/>
        </p:nvSpPr>
        <p:spPr>
          <a:xfrm>
            <a:off x="4410000" y="2536325"/>
            <a:ext cx="2788200" cy="2496300"/>
          </a:xfrm>
          <a:prstGeom prst="ellipse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34"/>
          <p:cNvSpPr/>
          <p:nvPr/>
        </p:nvSpPr>
        <p:spPr>
          <a:xfrm>
            <a:off x="1310775" y="3197700"/>
            <a:ext cx="2238600" cy="1834800"/>
          </a:xfrm>
          <a:prstGeom prst="ellipse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34"/>
          <p:cNvSpPr/>
          <p:nvPr/>
        </p:nvSpPr>
        <p:spPr>
          <a:xfrm>
            <a:off x="2495400" y="1125500"/>
            <a:ext cx="3852600" cy="1558500"/>
          </a:xfrm>
          <a:prstGeom prst="ellipse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6" name="Google Shape;23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3425" y="2957236"/>
            <a:ext cx="720000" cy="68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0425" y="912198"/>
            <a:ext cx="720000" cy="6857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5"/>
          <p:cNvSpPr txBox="1"/>
          <p:nvPr>
            <p:ph type="title"/>
          </p:nvPr>
        </p:nvSpPr>
        <p:spPr>
          <a:xfrm>
            <a:off x="458975" y="445025"/>
            <a:ext cx="8226000" cy="81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/>
              <a:t>Symmetry</a:t>
            </a:r>
            <a:endParaRPr u="sng"/>
          </a:p>
        </p:txBody>
      </p:sp>
      <p:sp>
        <p:nvSpPr>
          <p:cNvPr id="243" name="Google Shape;243;p35"/>
          <p:cNvSpPr txBox="1"/>
          <p:nvPr>
            <p:ph idx="12" type="sldNum"/>
          </p:nvPr>
        </p:nvSpPr>
        <p:spPr>
          <a:xfrm>
            <a:off x="458971" y="4793325"/>
            <a:ext cx="720000" cy="18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Symmetry explained for primary-school parents | Line of symmetry ..." id="244" name="Google Shape;24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7000" y="445025"/>
            <a:ext cx="3654426" cy="442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ak National Academy v2">
  <a:themeElements>
    <a:clrScheme name="Simple Light">
      <a:dk1>
        <a:srgbClr val="65BE4B"/>
      </a:dk1>
      <a:lt1>
        <a:srgbClr val="FFFFFF"/>
      </a:lt1>
      <a:dk2>
        <a:srgbClr val="434343"/>
      </a:dk2>
      <a:lt2>
        <a:srgbClr val="D2D2D7"/>
      </a:lt2>
      <a:accent1>
        <a:srgbClr val="69BE4B"/>
      </a:accent1>
      <a:accent2>
        <a:srgbClr val="46C7E1"/>
      </a:accent2>
      <a:accent3>
        <a:srgbClr val="FA9B23"/>
      </a:accent3>
      <a:accent4>
        <a:srgbClr val="786EC8"/>
      </a:accent4>
      <a:accent5>
        <a:srgbClr val="F03C78"/>
      </a:accent5>
      <a:accent6>
        <a:srgbClr val="00968C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ak National Academy v2">
  <a:themeElements>
    <a:clrScheme name="Simple Light">
      <a:dk1>
        <a:srgbClr val="65BE4B"/>
      </a:dk1>
      <a:lt1>
        <a:srgbClr val="FFFFFF"/>
      </a:lt1>
      <a:dk2>
        <a:srgbClr val="434343"/>
      </a:dk2>
      <a:lt2>
        <a:srgbClr val="D2D2D7"/>
      </a:lt2>
      <a:accent1>
        <a:srgbClr val="69BE4B"/>
      </a:accent1>
      <a:accent2>
        <a:srgbClr val="46C7E1"/>
      </a:accent2>
      <a:accent3>
        <a:srgbClr val="FA9B23"/>
      </a:accent3>
      <a:accent4>
        <a:srgbClr val="786EC8"/>
      </a:accent4>
      <a:accent5>
        <a:srgbClr val="F03C78"/>
      </a:accent5>
      <a:accent6>
        <a:srgbClr val="00968C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