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embeddedFontLst>
    <p:embeddedFont>
      <p:font typeface="Montserrat SemiBold"/>
      <p:regular r:id="rId8"/>
      <p:bold r:id="rId9"/>
      <p:italic r:id="rId10"/>
      <p:boldItalic r:id="rId11"/>
    </p:embeddedFont>
    <p:embeddedFont>
      <p:font typeface="Montserrat"/>
      <p:regular r:id="rId12"/>
      <p:bold r:id="rId13"/>
      <p:italic r:id="rId14"/>
      <p:boldItalic r:id="rId15"/>
    </p:embeddedFont>
    <p:embeddedFont>
      <p:font typeface="Montserrat Medium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SemiBold-boldItalic.fntdata"/><Relationship Id="rId10" Type="http://schemas.openxmlformats.org/officeDocument/2006/relationships/font" Target="fonts/MontserratSemiBold-italic.fntdata"/><Relationship Id="rId13" Type="http://schemas.openxmlformats.org/officeDocument/2006/relationships/font" Target="fonts/Montserrat-bold.fntdata"/><Relationship Id="rId12" Type="http://schemas.openxmlformats.org/officeDocument/2006/relationships/font" Target="fonts/Montserrat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MontserratSemiBold-bold.fntdata"/><Relationship Id="rId15" Type="http://schemas.openxmlformats.org/officeDocument/2006/relationships/font" Target="fonts/Montserrat-boldItalic.fntdata"/><Relationship Id="rId14" Type="http://schemas.openxmlformats.org/officeDocument/2006/relationships/font" Target="fonts/Montserrat-italic.fntdata"/><Relationship Id="rId17" Type="http://schemas.openxmlformats.org/officeDocument/2006/relationships/font" Target="fonts/MontserratMedium-bold.fntdata"/><Relationship Id="rId16" Type="http://schemas.openxmlformats.org/officeDocument/2006/relationships/font" Target="fonts/MontserratMedium-regular.fntdata"/><Relationship Id="rId5" Type="http://schemas.openxmlformats.org/officeDocument/2006/relationships/slide" Target="slides/slide1.xml"/><Relationship Id="rId19" Type="http://schemas.openxmlformats.org/officeDocument/2006/relationships/font" Target="fonts/MontserratMedium-boldItalic.fntdata"/><Relationship Id="rId6" Type="http://schemas.openxmlformats.org/officeDocument/2006/relationships/slide" Target="slides/slide2.xml"/><Relationship Id="rId18" Type="http://schemas.openxmlformats.org/officeDocument/2006/relationships/font" Target="fonts/MontserratMedium-italic.fntdata"/><Relationship Id="rId7" Type="http://schemas.openxmlformats.org/officeDocument/2006/relationships/slide" Target="slides/slide3.xml"/><Relationship Id="rId8" Type="http://schemas.openxmlformats.org/officeDocument/2006/relationships/font" Target="fonts/MontserratSemiBo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7349fb42c9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7349fb42c9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804829b90c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804829b90c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804829b90c_2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804829b90c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458975" y="1438150"/>
            <a:ext cx="8226000" cy="186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Montserrat SemiBold"/>
              <a:buNone/>
              <a:defRPr b="0" sz="30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58975" y="445025"/>
            <a:ext cx="8226000" cy="7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2" type="subTitle"/>
          </p:nvPr>
        </p:nvSpPr>
        <p:spPr>
          <a:xfrm>
            <a:off x="458975" y="4105475"/>
            <a:ext cx="3951000" cy="619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0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0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0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0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0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0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000"/>
              </a:spcBef>
              <a:spcAft>
                <a:spcPts val="1000"/>
              </a:spcAft>
              <a:buNone/>
              <a:defRPr/>
            </a:lvl9pPr>
          </a:lstStyle>
          <a:p/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b="0" l="49" r="59" t="0"/>
          <a:stretch/>
        </p:blipFill>
        <p:spPr>
          <a:xfrm>
            <a:off x="6315803" y="3617749"/>
            <a:ext cx="2359600" cy="1282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8699225" y="4459200"/>
            <a:ext cx="444900" cy="68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90250" y="1099725"/>
            <a:ext cx="8194800" cy="344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SemiBold"/>
              <a:buNone/>
              <a:defRPr b="0" i="1" sz="36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70" name="Google Shape;70;p11"/>
          <p:cNvSpPr txBox="1"/>
          <p:nvPr>
            <p:ph idx="1" type="subTitle"/>
          </p:nvPr>
        </p:nvSpPr>
        <p:spPr>
          <a:xfrm>
            <a:off x="474525" y="3969500"/>
            <a:ext cx="3935400" cy="954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0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0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0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0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0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0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000"/>
              </a:spcBef>
              <a:spcAft>
                <a:spcPts val="1000"/>
              </a:spcAft>
              <a:buNone/>
              <a:defRPr/>
            </a:lvl9pPr>
          </a:lstStyle>
          <a:p/>
        </p:txBody>
      </p:sp>
      <p:pic>
        <p:nvPicPr>
          <p:cNvPr id="71" name="Google Shape;71;p11"/>
          <p:cNvPicPr preferRelativeResize="0"/>
          <p:nvPr/>
        </p:nvPicPr>
        <p:blipFill rotWithShape="1">
          <a:blip r:embed="rId2">
            <a:alphaModFix/>
          </a:blip>
          <a:srcRect b="0" l="9" r="0" t="0"/>
          <a:stretch/>
        </p:blipFill>
        <p:spPr>
          <a:xfrm>
            <a:off x="8704149" y="4502953"/>
            <a:ext cx="224426" cy="419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idx="1" type="body"/>
          </p:nvPr>
        </p:nvSpPr>
        <p:spPr>
          <a:xfrm>
            <a:off x="468000" y="4626000"/>
            <a:ext cx="3942000" cy="32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1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458975" y="1438150"/>
            <a:ext cx="8226000" cy="3189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Montserrat SemiBold"/>
              <a:buNone/>
              <a:defRPr b="0" sz="30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b="0" l="9" r="0" t="0"/>
          <a:stretch/>
        </p:blipFill>
        <p:spPr>
          <a:xfrm>
            <a:off x="8704149" y="4502953"/>
            <a:ext cx="224426" cy="419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58975" y="1438150"/>
            <a:ext cx="8226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458975" y="445025"/>
            <a:ext cx="3951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458975" y="1438150"/>
            <a:ext cx="3951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 sz="1200"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733975" y="1438150"/>
            <a:ext cx="3951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 sz="1200"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" name="Google Shape;29;p5"/>
          <p:cNvSpPr txBox="1"/>
          <p:nvPr>
            <p:ph idx="3" type="title"/>
          </p:nvPr>
        </p:nvSpPr>
        <p:spPr>
          <a:xfrm>
            <a:off x="4733975" y="445025"/>
            <a:ext cx="3951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slide with three elements">
  <p:cSld name="TITLE_ONLY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453200" y="1428925"/>
            <a:ext cx="8231700" cy="405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2" type="subTitle"/>
          </p:nvPr>
        </p:nvSpPr>
        <p:spPr>
          <a:xfrm>
            <a:off x="458975" y="1882125"/>
            <a:ext cx="2585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3" type="body"/>
          </p:nvPr>
        </p:nvSpPr>
        <p:spPr>
          <a:xfrm>
            <a:off x="458975" y="2492625"/>
            <a:ext cx="2585400" cy="19266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0000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2pPr>
            <a:lvl3pPr indent="-304800" lvl="2" marL="1371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3pPr>
            <a:lvl4pPr indent="-304800" lvl="3" marL="1828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4pPr>
            <a:lvl5pPr indent="-304800" lvl="4" marL="2286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304800" lvl="6" marL="32004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7pPr>
            <a:lvl8pPr indent="-304800" lvl="7" marL="3657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8pPr>
            <a:lvl9pPr indent="-304800" lvl="8" marL="41148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200"/>
              <a:buChar char="–"/>
              <a:defRPr sz="1200"/>
            </a:lvl9pPr>
          </a:lstStyle>
          <a:p/>
        </p:txBody>
      </p:sp>
      <p:sp>
        <p:nvSpPr>
          <p:cNvPr id="39" name="Google Shape;39;p7"/>
          <p:cNvSpPr txBox="1"/>
          <p:nvPr>
            <p:ph idx="4" type="subTitle"/>
          </p:nvPr>
        </p:nvSpPr>
        <p:spPr>
          <a:xfrm>
            <a:off x="3279300" y="1882125"/>
            <a:ext cx="2585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5" type="body"/>
          </p:nvPr>
        </p:nvSpPr>
        <p:spPr>
          <a:xfrm>
            <a:off x="3279300" y="2492625"/>
            <a:ext cx="2585400" cy="19266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0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2pPr>
            <a:lvl3pPr indent="-304800" lvl="2" marL="1371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3pPr>
            <a:lvl4pPr indent="-304800" lvl="3" marL="18288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4pPr>
            <a:lvl5pPr indent="-304800" lvl="4" marL="2286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304800" lvl="6" marL="3200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7pPr>
            <a:lvl8pPr indent="-304800" lvl="7" marL="3657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8pPr>
            <a:lvl9pPr indent="-304800" lvl="8" marL="41148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200"/>
              <a:buChar char="–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6" type="subTitle"/>
          </p:nvPr>
        </p:nvSpPr>
        <p:spPr>
          <a:xfrm>
            <a:off x="6099625" y="1882125"/>
            <a:ext cx="2585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7" type="body"/>
          </p:nvPr>
        </p:nvSpPr>
        <p:spPr>
          <a:xfrm>
            <a:off x="6099625" y="2492625"/>
            <a:ext cx="2585400" cy="19266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0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2pPr>
            <a:lvl3pPr indent="-304800" lvl="2" marL="1371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3pPr>
            <a:lvl4pPr indent="-304800" lvl="3" marL="18288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4pPr>
            <a:lvl5pPr indent="-304800" lvl="4" marL="2286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304800" lvl="6" marL="3200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7pPr>
            <a:lvl8pPr indent="-304800" lvl="7" marL="3657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8pPr>
            <a:lvl9pPr indent="-304800" lvl="8" marL="41148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200"/>
              <a:buChar char="–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tting tasks">
  <p:cSld name="TITLE_ONLY_1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" type="subTitle"/>
          </p:nvPr>
        </p:nvSpPr>
        <p:spPr>
          <a:xfrm>
            <a:off x="458975" y="1438150"/>
            <a:ext cx="3128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2" type="subTitle"/>
          </p:nvPr>
        </p:nvSpPr>
        <p:spPr>
          <a:xfrm>
            <a:off x="5555725" y="2671200"/>
            <a:ext cx="3129300" cy="3945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3" type="body"/>
          </p:nvPr>
        </p:nvSpPr>
        <p:spPr>
          <a:xfrm>
            <a:off x="458975" y="2070075"/>
            <a:ext cx="3951000" cy="52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4" type="subTitle"/>
          </p:nvPr>
        </p:nvSpPr>
        <p:spPr>
          <a:xfrm>
            <a:off x="458975" y="2671200"/>
            <a:ext cx="3128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5" type="body"/>
          </p:nvPr>
        </p:nvSpPr>
        <p:spPr>
          <a:xfrm>
            <a:off x="458975" y="3303125"/>
            <a:ext cx="3951000" cy="52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50" name="Google Shape;50;p8"/>
          <p:cNvSpPr txBox="1"/>
          <p:nvPr>
            <p:ph idx="6" type="subTitle"/>
          </p:nvPr>
        </p:nvSpPr>
        <p:spPr>
          <a:xfrm>
            <a:off x="5555725" y="3177725"/>
            <a:ext cx="3129300" cy="394500"/>
          </a:xfrm>
          <a:prstGeom prst="rect">
            <a:avLst/>
          </a:prstGeom>
          <a:solidFill>
            <a:schemeClr val="accent4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7" type="subTitle"/>
          </p:nvPr>
        </p:nvSpPr>
        <p:spPr>
          <a:xfrm>
            <a:off x="5555725" y="3684250"/>
            <a:ext cx="3129300" cy="394500"/>
          </a:xfrm>
          <a:prstGeom prst="rect">
            <a:avLst/>
          </a:prstGeom>
          <a:solidFill>
            <a:schemeClr val="accent5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ultiple choice options">
  <p:cSld name="TITLE_ONLY_1_1_1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" type="subTitle"/>
          </p:nvPr>
        </p:nvSpPr>
        <p:spPr>
          <a:xfrm>
            <a:off x="458975" y="1438150"/>
            <a:ext cx="3128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2" type="body"/>
          </p:nvPr>
        </p:nvSpPr>
        <p:spPr>
          <a:xfrm>
            <a:off x="458975" y="2070075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3" type="subTitle"/>
          </p:nvPr>
        </p:nvSpPr>
        <p:spPr>
          <a:xfrm>
            <a:off x="4734000" y="1438150"/>
            <a:ext cx="3128400" cy="453300"/>
          </a:xfrm>
          <a:prstGeom prst="rect">
            <a:avLst/>
          </a:prstGeom>
          <a:solidFill>
            <a:schemeClr val="accent4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4" type="body"/>
          </p:nvPr>
        </p:nvSpPr>
        <p:spPr>
          <a:xfrm>
            <a:off x="4734000" y="2070075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5" type="subTitle"/>
          </p:nvPr>
        </p:nvSpPr>
        <p:spPr>
          <a:xfrm>
            <a:off x="458975" y="2952375"/>
            <a:ext cx="3128400" cy="4533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6" type="body"/>
          </p:nvPr>
        </p:nvSpPr>
        <p:spPr>
          <a:xfrm>
            <a:off x="458975" y="3584300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7" type="subTitle"/>
          </p:nvPr>
        </p:nvSpPr>
        <p:spPr>
          <a:xfrm>
            <a:off x="4734000" y="2952375"/>
            <a:ext cx="3128400" cy="453300"/>
          </a:xfrm>
          <a:prstGeom prst="rect">
            <a:avLst/>
          </a:prstGeom>
          <a:solidFill>
            <a:schemeClr val="accent5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8" type="body"/>
          </p:nvPr>
        </p:nvSpPr>
        <p:spPr>
          <a:xfrm>
            <a:off x="4734000" y="3584300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458975" y="446400"/>
            <a:ext cx="3951000" cy="81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458975" y="1438150"/>
            <a:ext cx="3951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 sz="1200"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ontserrat"/>
              <a:buNone/>
              <a:defRPr b="1" sz="2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8975" y="1438150"/>
            <a:ext cx="8226000" cy="29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30200" lvl="1" marL="9144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–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–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–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04800" lvl="4" marL="2286000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–"/>
              <a:defRPr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04800" lvl="5" marL="27432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–"/>
              <a:defRPr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292100" lvl="6" marL="32004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Montserrat"/>
              <a:buChar char="–"/>
              <a:defRPr sz="1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292100" lvl="7" marL="3657600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Montserrat"/>
              <a:buChar char="–"/>
              <a:defRPr sz="1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279400" lvl="8" marL="4114800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dk2"/>
              </a:buClr>
              <a:buSzPts val="800"/>
              <a:buFont typeface="Montserrat"/>
              <a:buChar char="–"/>
              <a:defRPr sz="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">
            <a:alphaModFix/>
          </a:blip>
          <a:srcRect b="0" l="9" r="0" t="0"/>
          <a:stretch/>
        </p:blipFill>
        <p:spPr>
          <a:xfrm>
            <a:off x="8704149" y="4502953"/>
            <a:ext cx="224426" cy="41917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9">
          <p15:clr>
            <a:srgbClr val="EA4335"/>
          </p15:clr>
        </p15:guide>
        <p15:guide id="2" pos="5471">
          <p15:clr>
            <a:srgbClr val="EA4335"/>
          </p15:clr>
        </p15:guide>
        <p15:guide id="3" orient="horz" pos="280">
          <p15:clr>
            <a:srgbClr val="EA4335"/>
          </p15:clr>
        </p15:guide>
        <p15:guide id="4" orient="horz" pos="906">
          <p15:clr>
            <a:srgbClr val="EA4335"/>
          </p15:clr>
        </p15:guide>
        <p15:guide id="5" orient="horz" pos="2784">
          <p15:clr>
            <a:srgbClr val="EA4335"/>
          </p15:clr>
        </p15:guide>
        <p15:guide id="6" orient="horz" pos="3019">
          <p15:clr>
            <a:srgbClr val="EA4335"/>
          </p15:clr>
        </p15:guide>
        <p15:guide id="7" orient="horz" pos="693">
          <p15:clr>
            <a:srgbClr val="EA4335"/>
          </p15:clr>
        </p15:guide>
        <p15:guide id="8" pos="2778">
          <p15:clr>
            <a:srgbClr val="EA4335"/>
          </p15:clr>
        </p15:guide>
        <p15:guide id="9" pos="2982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34343"/>
                </a:solidFill>
              </a:rPr>
              <a:t>To revise shapes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>
              <a:solidFill>
                <a:srgbClr val="434343"/>
              </a:solidFill>
            </a:endParaRPr>
          </a:p>
        </p:txBody>
      </p:sp>
      <p:sp>
        <p:nvSpPr>
          <p:cNvPr id="81" name="Google Shape;81;p14"/>
          <p:cNvSpPr txBox="1"/>
          <p:nvPr>
            <p:ph idx="1" type="body"/>
          </p:nvPr>
        </p:nvSpPr>
        <p:spPr>
          <a:xfrm>
            <a:off x="458975" y="1438150"/>
            <a:ext cx="8226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Maths</a:t>
            </a:r>
            <a:r>
              <a:rPr lang="en-GB"/>
              <a:t>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>
            <p:ph idx="4294967295" type="subTitle"/>
          </p:nvPr>
        </p:nvSpPr>
        <p:spPr>
          <a:xfrm>
            <a:off x="458975" y="4105475"/>
            <a:ext cx="3951000" cy="619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-GB"/>
              <a:t>Miss Brinkworth</a:t>
            </a:r>
            <a:endParaRPr/>
          </a:p>
        </p:txBody>
      </p:sp>
      <p:sp>
        <p:nvSpPr>
          <p:cNvPr id="83" name="Google Shape;83;p14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>
            <p:ph type="title"/>
          </p:nvPr>
        </p:nvSpPr>
        <p:spPr>
          <a:xfrm>
            <a:off x="152400" y="161650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34343"/>
                </a:solidFill>
              </a:rPr>
              <a:t>Part A</a:t>
            </a:r>
            <a:endParaRPr>
              <a:solidFill>
                <a:srgbClr val="434343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AutoNum type="arabicPeriod"/>
            </a:pPr>
            <a:r>
              <a:rPr lang="en-GB">
                <a:solidFill>
                  <a:srgbClr val="434343"/>
                </a:solidFill>
              </a:rPr>
              <a:t>Are these shapes 2-D or 3-D?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-GB" sz="2000" u="sng">
                <a:solidFill>
                  <a:srgbClr val="434343"/>
                </a:solidFill>
              </a:rPr>
              <a:t>True</a:t>
            </a:r>
            <a:r>
              <a:rPr b="0" lang="en-GB" sz="2000">
                <a:solidFill>
                  <a:srgbClr val="434343"/>
                </a:solidFill>
              </a:rPr>
              <a:t> or </a:t>
            </a:r>
            <a:r>
              <a:rPr lang="en-GB" sz="2000" u="sng">
                <a:solidFill>
                  <a:srgbClr val="434343"/>
                </a:solidFill>
              </a:rPr>
              <a:t>F</a:t>
            </a:r>
            <a:r>
              <a:rPr lang="en-GB" sz="2000" u="sng">
                <a:solidFill>
                  <a:srgbClr val="434343"/>
                </a:solidFill>
              </a:rPr>
              <a:t>alse</a:t>
            </a:r>
            <a:r>
              <a:rPr b="0" lang="en-GB" sz="2000">
                <a:solidFill>
                  <a:srgbClr val="434343"/>
                </a:solidFill>
              </a:rPr>
              <a:t>?</a:t>
            </a:r>
            <a:endParaRPr b="0" sz="2000">
              <a:solidFill>
                <a:srgbClr val="434343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lphaUcParenR"/>
            </a:pPr>
            <a:r>
              <a:rPr b="0" lang="en-GB" sz="2000">
                <a:solidFill>
                  <a:srgbClr val="434343"/>
                </a:solidFill>
              </a:rPr>
              <a:t>2D shapes can only have straight lines?</a:t>
            </a:r>
            <a:endParaRPr b="0" sz="2000">
              <a:solidFill>
                <a:srgbClr val="434343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lphaUcParenR"/>
            </a:pPr>
            <a:r>
              <a:rPr b="0" lang="en-GB" sz="2000">
                <a:solidFill>
                  <a:srgbClr val="434343"/>
                </a:solidFill>
              </a:rPr>
              <a:t>Squares and rectangles have the same lines of symmetry?</a:t>
            </a:r>
            <a:endParaRPr b="0" sz="2000">
              <a:solidFill>
                <a:srgbClr val="434343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lphaUcParenR"/>
            </a:pPr>
            <a:r>
              <a:rPr b="0" lang="en-GB" sz="2000">
                <a:solidFill>
                  <a:srgbClr val="434343"/>
                </a:solidFill>
              </a:rPr>
              <a:t>A cone is a 2D shape?</a:t>
            </a:r>
            <a:endParaRPr b="0" sz="20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89" name="Google Shape;89;p15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99725"/>
            <a:ext cx="5052605" cy="17022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5"/>
          <p:cNvSpPr txBox="1"/>
          <p:nvPr/>
        </p:nvSpPr>
        <p:spPr>
          <a:xfrm>
            <a:off x="6585200" y="1206325"/>
            <a:ext cx="2517600" cy="1702200"/>
          </a:xfrm>
          <a:prstGeom prst="rect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 u="sng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Group me</a:t>
            </a:r>
            <a:r>
              <a:rPr b="1" lang="en-GB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- </a:t>
            </a:r>
            <a:endParaRPr b="1" sz="17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How many different ways could you sort these shapes into groups?</a:t>
            </a:r>
            <a:endParaRPr sz="9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>
            <p:ph type="title"/>
          </p:nvPr>
        </p:nvSpPr>
        <p:spPr>
          <a:xfrm>
            <a:off x="218075" y="189975"/>
            <a:ext cx="87795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rgbClr val="434343"/>
                </a:solidFill>
              </a:rPr>
              <a:t>Part B</a:t>
            </a:r>
            <a:endParaRPr u="sng">
              <a:solidFill>
                <a:srgbClr val="434343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AutoNum type="arabicPeriod"/>
            </a:pPr>
            <a:r>
              <a:rPr lang="en-GB">
                <a:solidFill>
                  <a:srgbClr val="434343"/>
                </a:solidFill>
              </a:rPr>
              <a:t>What is the </a:t>
            </a:r>
            <a:r>
              <a:rPr lang="en-GB" u="sng">
                <a:solidFill>
                  <a:srgbClr val="434343"/>
                </a:solidFill>
              </a:rPr>
              <a:t>difference</a:t>
            </a:r>
            <a:r>
              <a:rPr lang="en-GB">
                <a:solidFill>
                  <a:srgbClr val="434343"/>
                </a:solidFill>
              </a:rPr>
              <a:t> between a </a:t>
            </a:r>
            <a:r>
              <a:rPr lang="en-GB" u="sng">
                <a:solidFill>
                  <a:srgbClr val="434343"/>
                </a:solidFill>
              </a:rPr>
              <a:t>cube</a:t>
            </a:r>
            <a:r>
              <a:rPr lang="en-GB">
                <a:solidFill>
                  <a:srgbClr val="434343"/>
                </a:solidFill>
              </a:rPr>
              <a:t> and </a:t>
            </a:r>
            <a:r>
              <a:rPr lang="en-GB" u="sng">
                <a:solidFill>
                  <a:srgbClr val="434343"/>
                </a:solidFill>
              </a:rPr>
              <a:t>cuboid</a:t>
            </a:r>
            <a:r>
              <a:rPr lang="en-GB">
                <a:solidFill>
                  <a:srgbClr val="434343"/>
                </a:solidFill>
              </a:rPr>
              <a:t>?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AutoNum type="arabicPeriod"/>
            </a:pPr>
            <a:r>
              <a:rPr lang="en-GB">
                <a:solidFill>
                  <a:srgbClr val="434343"/>
                </a:solidFill>
              </a:rPr>
              <a:t>Which 3-</a:t>
            </a:r>
            <a:r>
              <a:rPr lang="en-GB">
                <a:solidFill>
                  <a:srgbClr val="434343"/>
                </a:solidFill>
              </a:rPr>
              <a:t>D shape has only one circle face?</a:t>
            </a:r>
            <a:endParaRPr>
              <a:solidFill>
                <a:srgbClr val="434343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AutoNum type="arabicPeriod"/>
            </a:pPr>
            <a:r>
              <a:rPr lang="en-GB">
                <a:solidFill>
                  <a:srgbClr val="434343"/>
                </a:solidFill>
              </a:rPr>
              <a:t>Which 2-D shape is a quadrilateral with 4 right angles and 4 equal sides?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rgbClr val="434343"/>
                </a:solidFill>
              </a:rPr>
              <a:t>Challenge</a:t>
            </a:r>
            <a:r>
              <a:rPr lang="en-GB">
                <a:solidFill>
                  <a:srgbClr val="434343"/>
                </a:solidFill>
              </a:rPr>
              <a:t> - 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34343"/>
                </a:solidFill>
              </a:rPr>
              <a:t>Draw a 2-D shape with 3 sides. How many ways can you 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34343"/>
                </a:solidFill>
              </a:rPr>
              <a:t>do this? What’s the same and what’s different?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97" name="Google Shape;97;p16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98" name="Google Shape;9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900" y="1004475"/>
            <a:ext cx="1762125" cy="136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09425" y="1037813"/>
            <a:ext cx="1724025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ak National Academy v2">
  <a:themeElements>
    <a:clrScheme name="Simple Light">
      <a:dk1>
        <a:srgbClr val="65BE4B"/>
      </a:dk1>
      <a:lt1>
        <a:srgbClr val="FFFFFF"/>
      </a:lt1>
      <a:dk2>
        <a:srgbClr val="434343"/>
      </a:dk2>
      <a:lt2>
        <a:srgbClr val="D2D2D7"/>
      </a:lt2>
      <a:accent1>
        <a:srgbClr val="69BE4B"/>
      </a:accent1>
      <a:accent2>
        <a:srgbClr val="46C7E1"/>
      </a:accent2>
      <a:accent3>
        <a:srgbClr val="FA9B23"/>
      </a:accent3>
      <a:accent4>
        <a:srgbClr val="786EC8"/>
      </a:accent4>
      <a:accent5>
        <a:srgbClr val="F03C78"/>
      </a:accent5>
      <a:accent6>
        <a:srgbClr val="00968C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