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75" r:id="rId2"/>
    <p:sldId id="276" r:id="rId3"/>
    <p:sldId id="277" r:id="rId4"/>
    <p:sldId id="278" r:id="rId5"/>
    <p:sldId id="279" r:id="rId6"/>
    <p:sldId id="280" r:id="rId7"/>
    <p:sldId id="281" r:id="rId8"/>
    <p:sldId id="282" r:id="rId9"/>
    <p:sldId id="283" r:id="rId10"/>
    <p:sldId id="284" r:id="rId11"/>
    <p:sldId id="285" r:id="rId12"/>
    <p:sldId id="286" r:id="rId13"/>
    <p:sldId id="267" r:id="rId14"/>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Twinkl" panose="020B0604020202020204" charset="0"/>
      <p:regular r:id="rId21"/>
      <p:bold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22"/>
    <a:srgbClr val="C0DFC3"/>
    <a:srgbClr val="F08215"/>
    <a:srgbClr val="F8BD95"/>
    <a:srgbClr val="6FBD84"/>
    <a:srgbClr val="18A0DB"/>
    <a:srgbClr val="DE1E5A"/>
    <a:srgbClr val="BC0105"/>
    <a:srgbClr val="4DB1E3"/>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86" d="100"/>
          <a:sy n="86" d="100"/>
        </p:scale>
        <p:origin x="1339" y="5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28/09/2021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28/09/2021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ounded Rectangle 4"/>
          <p:cNvSpPr>
            <a:spLocks noChangeAspect="1"/>
          </p:cNvSpPr>
          <p:nvPr userDrawn="1"/>
        </p:nvSpPr>
        <p:spPr bwMode="auto">
          <a:xfrm>
            <a:off x="457198" y="438151"/>
            <a:ext cx="8220075" cy="5957887"/>
          </a:xfrm>
          <a:prstGeom prst="roundRect">
            <a:avLst>
              <a:gd name="adj" fmla="val 2649"/>
            </a:avLst>
          </a:prstGeom>
          <a:blipFill dpi="0" rotWithShape="1">
            <a:blip r:embed="rId2"/>
            <a:srcRect/>
            <a:stretch>
              <a:fillRect t="-5000" b="-33000"/>
            </a:stretch>
          </a:blipFill>
          <a:ln w="25400" cap="rnd">
            <a:solidFill>
              <a:srgbClr val="0057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211826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blipFill dpi="0" rotWithShape="1">
            <a:blip r:embed="rId2"/>
            <a:srcRect/>
            <a:stretch>
              <a:fillRect l="-1250" r="-1250"/>
            </a:stretch>
          </a:blipFill>
          <a:ln w="25400" cap="rnd">
            <a:solidFill>
              <a:srgbClr val="0057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pic>
        <p:nvPicPr>
          <p:cNvPr id="3" name="Picture 2">
            <a:extLst>
              <a:ext uri="{FF2B5EF4-FFF2-40B4-BE49-F238E27FC236}">
                <a16:creationId xmlns:a16="http://schemas.microsoft.com/office/drawing/2014/main" id="{64B2693D-4AE2-4813-9A7A-3E4704CFBF0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7555"/>
          <a:stretch/>
        </p:blipFill>
        <p:spPr>
          <a:xfrm>
            <a:off x="6483486" y="3303594"/>
            <a:ext cx="2184263" cy="3011576"/>
          </a:xfrm>
          <a:prstGeom prst="rect">
            <a:avLst/>
          </a:prstGeom>
        </p:spPr>
      </p:pic>
      <p:pic>
        <p:nvPicPr>
          <p:cNvPr id="6" name="Picture 5">
            <a:extLst>
              <a:ext uri="{FF2B5EF4-FFF2-40B4-BE49-F238E27FC236}">
                <a16:creationId xmlns:a16="http://schemas.microsoft.com/office/drawing/2014/main" id="{96AC9269-9BFF-44B9-82DB-15DFC0D04B6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0094"/>
          <a:stretch/>
        </p:blipFill>
        <p:spPr>
          <a:xfrm>
            <a:off x="469107" y="2050200"/>
            <a:ext cx="4241833" cy="2733787"/>
          </a:xfrm>
          <a:prstGeom prst="rect">
            <a:avLst/>
          </a:prstGeom>
        </p:spPr>
      </p:pic>
      <p:pic>
        <p:nvPicPr>
          <p:cNvPr id="9" name="Picture 8">
            <a:extLst>
              <a:ext uri="{FF2B5EF4-FFF2-40B4-BE49-F238E27FC236}">
                <a16:creationId xmlns:a16="http://schemas.microsoft.com/office/drawing/2014/main" id="{B11C576C-AD25-4169-BE20-ACD3585B91C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813707">
            <a:off x="6051149" y="2478362"/>
            <a:ext cx="1556108" cy="941312"/>
          </a:xfrm>
          <a:prstGeom prst="rect">
            <a:avLst/>
          </a:prstGeom>
        </p:spPr>
      </p:pic>
    </p:spTree>
    <p:extLst>
      <p:ext uri="{BB962C8B-B14F-4D97-AF65-F5344CB8AC3E}">
        <p14:creationId xmlns:p14="http://schemas.microsoft.com/office/powerpoint/2010/main" val="316571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blipFill dpi="0" rotWithShape="1">
            <a:blip r:embed="rId2"/>
            <a:srcRect/>
            <a:stretch>
              <a:fillRect l="-1250" r="-1250"/>
            </a:stretch>
          </a:blipFill>
          <a:ln w="25400" cap="rnd">
            <a:solidFill>
              <a:srgbClr val="0057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146346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blipFill dpi="0" rotWithShape="1">
            <a:blip r:embed="rId2"/>
            <a:srcRect/>
            <a:stretch>
              <a:fillRect l="-14221" r="-14221"/>
            </a:stretch>
          </a:blipFill>
          <a:ln w="25400" cap="rnd">
            <a:solidFill>
              <a:srgbClr val="0057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81081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blipFill dpi="0" rotWithShape="1">
            <a:blip r:embed="rId2"/>
            <a:srcRect/>
            <a:stretch>
              <a:fillRect l="-1250" r="-1250"/>
            </a:stretch>
          </a:blipFill>
          <a:ln w="25400" cap="rnd">
            <a:solidFill>
              <a:srgbClr val="0057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869792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blipFill dpi="0" rotWithShape="1">
            <a:blip r:embed="rId2"/>
            <a:srcRect/>
            <a:stretch>
              <a:fillRect l="-1350" r="-1350"/>
            </a:stretch>
          </a:blipFill>
          <a:ln w="25400" cap="rnd">
            <a:solidFill>
              <a:srgbClr val="0057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527526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8" r:id="rId4"/>
    <p:sldLayoutId id="2147483669" r:id="rId5"/>
    <p:sldLayoutId id="2147483670" r:id="rId6"/>
    <p:sldLayoutId id="2147483671" r:id="rId7"/>
    <p:sldLayoutId id="2147483672" r:id="rId8"/>
    <p:sldLayoutId id="2147483673" r:id="rId9"/>
    <p:sldLayoutId id="2147483663" r:id="rId10"/>
    <p:sldLayoutId id="2147483666" r:id="rId11"/>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m.au/resources/australian-resources-3---4-english-literacy/australian-resources-3---4-english-literacy-writing/australian-resources-3---4-english-literacy-writing-displays-and-poster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hyperlink" Target="https://www.twinkl.com.au/resources/australian-resources-3---4-english-literacy/australian-resources-3---4-english-literacy-writing/australian-resources-3---4-english-literacy-writing-displays-and-posters"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E2C07FA3-5DC2-450C-8F03-C324FA456466}"/>
              </a:ext>
            </a:extLst>
          </p:cNvPr>
          <p:cNvSpPr/>
          <p:nvPr/>
        </p:nvSpPr>
        <p:spPr>
          <a:xfrm>
            <a:off x="3770852" y="5243119"/>
            <a:ext cx="1602297" cy="1191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8299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251F962-9AB1-4BA4-B1C2-DD0F09B4AAC1}"/>
              </a:ext>
            </a:extLst>
          </p:cNvPr>
          <p:cNvGrpSpPr/>
          <p:nvPr/>
        </p:nvGrpSpPr>
        <p:grpSpPr>
          <a:xfrm>
            <a:off x="134318" y="3428999"/>
            <a:ext cx="6315579" cy="3149861"/>
            <a:chOff x="3583765" y="5590233"/>
            <a:chExt cx="3048145" cy="1520246"/>
          </a:xfrm>
        </p:grpSpPr>
        <p:pic>
          <p:nvPicPr>
            <p:cNvPr id="12" name="Picture 11">
              <a:extLst>
                <a:ext uri="{FF2B5EF4-FFF2-40B4-BE49-F238E27FC236}">
                  <a16:creationId xmlns:a16="http://schemas.microsoft.com/office/drawing/2014/main" id="{F6361511-39FF-452C-A698-72A60E5DE7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3765" y="5590233"/>
              <a:ext cx="3048145" cy="1520246"/>
            </a:xfrm>
            <a:prstGeom prst="rect">
              <a:avLst/>
            </a:prstGeom>
          </p:spPr>
        </p:pic>
        <p:sp>
          <p:nvSpPr>
            <p:cNvPr id="13" name="Rectangle 12">
              <a:extLst>
                <a:ext uri="{FF2B5EF4-FFF2-40B4-BE49-F238E27FC236}">
                  <a16:creationId xmlns:a16="http://schemas.microsoft.com/office/drawing/2014/main" id="{256F770C-DADF-4012-A9AE-286EC4969956}"/>
                </a:ext>
              </a:extLst>
            </p:cNvPr>
            <p:cNvSpPr/>
            <p:nvPr/>
          </p:nvSpPr>
          <p:spPr>
            <a:xfrm>
              <a:off x="3777194" y="5705238"/>
              <a:ext cx="2762191" cy="1084379"/>
            </a:xfrm>
            <a:prstGeom prst="rect">
              <a:avLst/>
            </a:prstGeom>
            <a:noFill/>
            <a:ln w="28575">
              <a:noFill/>
            </a:ln>
          </p:spPr>
          <p:txBody>
            <a:bodyPr wrap="square">
              <a:spAutoFit/>
            </a:bodyPr>
            <a:lstStyle/>
            <a:p>
              <a:r>
                <a:rPr lang="en-US" sz="2000" dirty="0"/>
                <a:t>The Autumnal leaves crunched under my feet as I ran through Blackwood Forest. The earthy smell of the forest floor filled my nostrils. I stopped to catch my breath. Listening carefully, I heard the birds singing from the topmost tree branch. I reached out my left hand allowing my fingers to brush against the smooth, wet leaves. </a:t>
              </a:r>
            </a:p>
          </p:txBody>
        </p:sp>
      </p:grpSp>
    </p:spTree>
    <p:extLst>
      <p:ext uri="{BB962C8B-B14F-4D97-AF65-F5344CB8AC3E}">
        <p14:creationId xmlns:p14="http://schemas.microsoft.com/office/powerpoint/2010/main" val="19904032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66667"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9DEB69-A227-4008-B9A5-77B32E964670}"/>
              </a:ext>
            </a:extLst>
          </p:cNvPr>
          <p:cNvSpPr/>
          <p:nvPr/>
        </p:nvSpPr>
        <p:spPr>
          <a:xfrm>
            <a:off x="1914875" y="267673"/>
            <a:ext cx="5314250" cy="338554"/>
          </a:xfrm>
          <a:prstGeom prst="rect">
            <a:avLst/>
          </a:prstGeom>
          <a:solidFill>
            <a:srgbClr val="C0DFC3"/>
          </a:solidFill>
          <a:ln w="19050">
            <a:solidFill>
              <a:srgbClr val="005722"/>
            </a:solidFill>
          </a:ln>
        </p:spPr>
        <p:txBody>
          <a:bodyPr wrap="square">
            <a:spAutoFit/>
          </a:bodyPr>
          <a:lstStyle/>
          <a:p>
            <a:pPr algn="ctr"/>
            <a:r>
              <a:rPr lang="en-US" altLang="en-US" sz="1600" dirty="0"/>
              <a:t>Can you use your 5 senses to write about this setting?</a:t>
            </a:r>
          </a:p>
        </p:txBody>
      </p:sp>
      <p:sp>
        <p:nvSpPr>
          <p:cNvPr id="5" name="Rectangle 4">
            <a:extLst>
              <a:ext uri="{FF2B5EF4-FFF2-40B4-BE49-F238E27FC236}">
                <a16:creationId xmlns:a16="http://schemas.microsoft.com/office/drawing/2014/main" id="{DAEEDEFD-8D5D-472F-ADFE-DB5B9379727B}"/>
              </a:ext>
            </a:extLst>
          </p:cNvPr>
          <p:cNvSpPr/>
          <p:nvPr/>
        </p:nvSpPr>
        <p:spPr>
          <a:xfrm>
            <a:off x="281207" y="843773"/>
            <a:ext cx="2368538" cy="338554"/>
          </a:xfrm>
          <a:prstGeom prst="rect">
            <a:avLst/>
          </a:prstGeom>
          <a:solidFill>
            <a:srgbClr val="C0DFC3"/>
          </a:solidFill>
          <a:ln w="19050">
            <a:solidFill>
              <a:srgbClr val="005722"/>
            </a:solidFill>
          </a:ln>
        </p:spPr>
        <p:txBody>
          <a:bodyPr wrap="square">
            <a:spAutoFit/>
          </a:bodyPr>
          <a:lstStyle/>
          <a:p>
            <a:pPr algn="ctr"/>
            <a:r>
              <a:rPr lang="en-US" altLang="en-US" sz="1600" dirty="0"/>
              <a:t>What does it smell like?</a:t>
            </a:r>
          </a:p>
        </p:txBody>
      </p:sp>
      <p:sp>
        <p:nvSpPr>
          <p:cNvPr id="6" name="Rectangle 5">
            <a:extLst>
              <a:ext uri="{FF2B5EF4-FFF2-40B4-BE49-F238E27FC236}">
                <a16:creationId xmlns:a16="http://schemas.microsoft.com/office/drawing/2014/main" id="{C288D14A-FCA1-4FF8-861A-34C3E6B0A2F0}"/>
              </a:ext>
            </a:extLst>
          </p:cNvPr>
          <p:cNvSpPr/>
          <p:nvPr/>
        </p:nvSpPr>
        <p:spPr>
          <a:xfrm>
            <a:off x="3387731" y="843773"/>
            <a:ext cx="2368538" cy="338554"/>
          </a:xfrm>
          <a:prstGeom prst="rect">
            <a:avLst/>
          </a:prstGeom>
          <a:solidFill>
            <a:srgbClr val="C0DFC3"/>
          </a:solidFill>
          <a:ln w="19050">
            <a:solidFill>
              <a:srgbClr val="005722"/>
            </a:solidFill>
          </a:ln>
        </p:spPr>
        <p:txBody>
          <a:bodyPr wrap="square">
            <a:spAutoFit/>
          </a:bodyPr>
          <a:lstStyle/>
          <a:p>
            <a:pPr algn="ctr"/>
            <a:r>
              <a:rPr lang="en-US" altLang="en-US" sz="1600" dirty="0"/>
              <a:t>What can you hear?</a:t>
            </a:r>
          </a:p>
        </p:txBody>
      </p:sp>
      <p:sp>
        <p:nvSpPr>
          <p:cNvPr id="7" name="Rectangle 6">
            <a:extLst>
              <a:ext uri="{FF2B5EF4-FFF2-40B4-BE49-F238E27FC236}">
                <a16:creationId xmlns:a16="http://schemas.microsoft.com/office/drawing/2014/main" id="{EB7B1012-BAE5-4453-9099-07BBA5F70823}"/>
              </a:ext>
            </a:extLst>
          </p:cNvPr>
          <p:cNvSpPr/>
          <p:nvPr/>
        </p:nvSpPr>
        <p:spPr>
          <a:xfrm>
            <a:off x="6484726" y="843773"/>
            <a:ext cx="2368538" cy="338554"/>
          </a:xfrm>
          <a:prstGeom prst="rect">
            <a:avLst/>
          </a:prstGeom>
          <a:solidFill>
            <a:srgbClr val="C0DFC3"/>
          </a:solidFill>
          <a:ln w="19050">
            <a:solidFill>
              <a:srgbClr val="005722"/>
            </a:solidFill>
          </a:ln>
        </p:spPr>
        <p:txBody>
          <a:bodyPr wrap="square">
            <a:spAutoFit/>
          </a:bodyPr>
          <a:lstStyle/>
          <a:p>
            <a:pPr algn="ctr"/>
            <a:r>
              <a:rPr lang="en-US" altLang="en-US" sz="1600" dirty="0"/>
              <a:t>What can you see?</a:t>
            </a:r>
          </a:p>
        </p:txBody>
      </p:sp>
      <p:sp>
        <p:nvSpPr>
          <p:cNvPr id="8" name="Rectangle 7">
            <a:extLst>
              <a:ext uri="{FF2B5EF4-FFF2-40B4-BE49-F238E27FC236}">
                <a16:creationId xmlns:a16="http://schemas.microsoft.com/office/drawing/2014/main" id="{55133D37-E659-45EF-B567-4C4208833745}"/>
              </a:ext>
            </a:extLst>
          </p:cNvPr>
          <p:cNvSpPr/>
          <p:nvPr/>
        </p:nvSpPr>
        <p:spPr>
          <a:xfrm>
            <a:off x="1852546" y="1273254"/>
            <a:ext cx="2368538" cy="338554"/>
          </a:xfrm>
          <a:prstGeom prst="rect">
            <a:avLst/>
          </a:prstGeom>
          <a:solidFill>
            <a:srgbClr val="C0DFC3"/>
          </a:solidFill>
          <a:ln w="19050">
            <a:solidFill>
              <a:srgbClr val="005722"/>
            </a:solidFill>
          </a:ln>
        </p:spPr>
        <p:txBody>
          <a:bodyPr wrap="square">
            <a:spAutoFit/>
          </a:bodyPr>
          <a:lstStyle/>
          <a:p>
            <a:pPr algn="ctr"/>
            <a:r>
              <a:rPr lang="en-US" altLang="en-US" sz="1600" dirty="0"/>
              <a:t>What can you taste?</a:t>
            </a:r>
          </a:p>
        </p:txBody>
      </p:sp>
      <p:sp>
        <p:nvSpPr>
          <p:cNvPr id="9" name="Rectangle 8">
            <a:extLst>
              <a:ext uri="{FF2B5EF4-FFF2-40B4-BE49-F238E27FC236}">
                <a16:creationId xmlns:a16="http://schemas.microsoft.com/office/drawing/2014/main" id="{1BD6F536-AFF0-4457-9044-6FF5C0CADD58}"/>
              </a:ext>
            </a:extLst>
          </p:cNvPr>
          <p:cNvSpPr/>
          <p:nvPr/>
        </p:nvSpPr>
        <p:spPr>
          <a:xfrm>
            <a:off x="4922916" y="1271525"/>
            <a:ext cx="2368538" cy="338554"/>
          </a:xfrm>
          <a:prstGeom prst="rect">
            <a:avLst/>
          </a:prstGeom>
          <a:solidFill>
            <a:srgbClr val="C0DFC3"/>
          </a:solidFill>
          <a:ln w="19050">
            <a:solidFill>
              <a:srgbClr val="005722"/>
            </a:solidFill>
          </a:ln>
        </p:spPr>
        <p:txBody>
          <a:bodyPr wrap="square">
            <a:spAutoFit/>
          </a:bodyPr>
          <a:lstStyle/>
          <a:p>
            <a:pPr algn="ctr"/>
            <a:r>
              <a:rPr lang="en-US" altLang="en-US" sz="1600" dirty="0"/>
              <a:t>What can you touch?</a:t>
            </a:r>
          </a:p>
        </p:txBody>
      </p:sp>
    </p:spTree>
    <p:extLst>
      <p:ext uri="{BB962C8B-B14F-4D97-AF65-F5344CB8AC3E}">
        <p14:creationId xmlns:p14="http://schemas.microsoft.com/office/powerpoint/2010/main" val="367828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6666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decel="66667"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0-#ppt_w/2"/>
                                          </p:val>
                                        </p:tav>
                                        <p:tav tm="100000">
                                          <p:val>
                                            <p:strVal val="#ppt_x"/>
                                          </p:val>
                                        </p:tav>
                                      </p:tavLst>
                                    </p:anim>
                                    <p:anim calcmode="lin" valueType="num">
                                      <p:cBhvr additive="base">
                                        <p:cTn id="13" dur="75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decel="66667"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fill="hold"/>
                                        <p:tgtEl>
                                          <p:spTgt spid="6"/>
                                        </p:tgtEl>
                                        <p:attrNameLst>
                                          <p:attrName>ppt_x</p:attrName>
                                        </p:attrNameLst>
                                      </p:cBhvr>
                                      <p:tavLst>
                                        <p:tav tm="0">
                                          <p:val>
                                            <p:strVal val="0-#ppt_w/2"/>
                                          </p:val>
                                        </p:tav>
                                        <p:tav tm="100000">
                                          <p:val>
                                            <p:strVal val="#ppt_x"/>
                                          </p:val>
                                        </p:tav>
                                      </p:tavLst>
                                    </p:anim>
                                    <p:anim calcmode="lin" valueType="num">
                                      <p:cBhvr additive="base">
                                        <p:cTn id="18" dur="75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2" presetClass="entr" presetSubtype="8" decel="66667"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750" fill="hold"/>
                                        <p:tgtEl>
                                          <p:spTgt spid="7"/>
                                        </p:tgtEl>
                                        <p:attrNameLst>
                                          <p:attrName>ppt_x</p:attrName>
                                        </p:attrNameLst>
                                      </p:cBhvr>
                                      <p:tavLst>
                                        <p:tav tm="0">
                                          <p:val>
                                            <p:strVal val="0-#ppt_w/2"/>
                                          </p:val>
                                        </p:tav>
                                        <p:tav tm="100000">
                                          <p:val>
                                            <p:strVal val="#ppt_x"/>
                                          </p:val>
                                        </p:tav>
                                      </p:tavLst>
                                    </p:anim>
                                    <p:anim calcmode="lin" valueType="num">
                                      <p:cBhvr additive="base">
                                        <p:cTn id="23" dur="75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8" decel="66667"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750" fill="hold"/>
                                        <p:tgtEl>
                                          <p:spTgt spid="8"/>
                                        </p:tgtEl>
                                        <p:attrNameLst>
                                          <p:attrName>ppt_x</p:attrName>
                                        </p:attrNameLst>
                                      </p:cBhvr>
                                      <p:tavLst>
                                        <p:tav tm="0">
                                          <p:val>
                                            <p:strVal val="0-#ppt_w/2"/>
                                          </p:val>
                                        </p:tav>
                                        <p:tav tm="100000">
                                          <p:val>
                                            <p:strVal val="#ppt_x"/>
                                          </p:val>
                                        </p:tav>
                                      </p:tavLst>
                                    </p:anim>
                                    <p:anim calcmode="lin" valueType="num">
                                      <p:cBhvr additive="base">
                                        <p:cTn id="28" dur="750" fill="hold"/>
                                        <p:tgtEl>
                                          <p:spTgt spid="8"/>
                                        </p:tgtEl>
                                        <p:attrNameLst>
                                          <p:attrName>ppt_y</p:attrName>
                                        </p:attrNameLst>
                                      </p:cBhvr>
                                      <p:tavLst>
                                        <p:tav tm="0">
                                          <p:val>
                                            <p:strVal val="#ppt_y"/>
                                          </p:val>
                                        </p:tav>
                                        <p:tav tm="100000">
                                          <p:val>
                                            <p:strVal val="#ppt_y"/>
                                          </p:val>
                                        </p:tav>
                                      </p:tavLst>
                                    </p:anim>
                                  </p:childTnLst>
                                </p:cTn>
                              </p:par>
                            </p:childTnLst>
                          </p:cTn>
                        </p:par>
                        <p:par>
                          <p:cTn id="29" fill="hold">
                            <p:stCondLst>
                              <p:cond delay="3750"/>
                            </p:stCondLst>
                            <p:childTnLst>
                              <p:par>
                                <p:cTn id="30" presetID="2" presetClass="entr" presetSubtype="8" decel="66667"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750" fill="hold"/>
                                        <p:tgtEl>
                                          <p:spTgt spid="9"/>
                                        </p:tgtEl>
                                        <p:attrNameLst>
                                          <p:attrName>ppt_x</p:attrName>
                                        </p:attrNameLst>
                                      </p:cBhvr>
                                      <p:tavLst>
                                        <p:tav tm="0">
                                          <p:val>
                                            <p:strVal val="0-#ppt_w/2"/>
                                          </p:val>
                                        </p:tav>
                                        <p:tav tm="100000">
                                          <p:val>
                                            <p:strVal val="#ppt_x"/>
                                          </p:val>
                                        </p:tav>
                                      </p:tavLst>
                                    </p:anim>
                                    <p:anim calcmode="lin" valueType="num">
                                      <p:cBhvr additive="base">
                                        <p:cTn id="33"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69B84A-A575-4CC6-BE65-C1F121A348FE}"/>
              </a:ext>
            </a:extLst>
          </p:cNvPr>
          <p:cNvSpPr/>
          <p:nvPr/>
        </p:nvSpPr>
        <p:spPr>
          <a:xfrm>
            <a:off x="1914875" y="267673"/>
            <a:ext cx="5314250" cy="338554"/>
          </a:xfrm>
          <a:prstGeom prst="rect">
            <a:avLst/>
          </a:prstGeom>
          <a:solidFill>
            <a:srgbClr val="C0DFC3"/>
          </a:solidFill>
          <a:ln w="19050">
            <a:solidFill>
              <a:srgbClr val="005722"/>
            </a:solidFill>
          </a:ln>
        </p:spPr>
        <p:txBody>
          <a:bodyPr wrap="square">
            <a:spAutoFit/>
          </a:bodyPr>
          <a:lstStyle/>
          <a:p>
            <a:pPr algn="ctr"/>
            <a:r>
              <a:rPr lang="en-US" altLang="en-US" sz="1600" dirty="0"/>
              <a:t>Can you use your 5 senses to write about this setting?</a:t>
            </a:r>
          </a:p>
        </p:txBody>
      </p:sp>
      <p:sp>
        <p:nvSpPr>
          <p:cNvPr id="5" name="Rectangle 4">
            <a:extLst>
              <a:ext uri="{FF2B5EF4-FFF2-40B4-BE49-F238E27FC236}">
                <a16:creationId xmlns:a16="http://schemas.microsoft.com/office/drawing/2014/main" id="{7DE54559-2AAA-4F8A-A2EE-83CC925F6421}"/>
              </a:ext>
            </a:extLst>
          </p:cNvPr>
          <p:cNvSpPr/>
          <p:nvPr/>
        </p:nvSpPr>
        <p:spPr>
          <a:xfrm>
            <a:off x="281207" y="843773"/>
            <a:ext cx="2368538" cy="338554"/>
          </a:xfrm>
          <a:prstGeom prst="rect">
            <a:avLst/>
          </a:prstGeom>
          <a:solidFill>
            <a:srgbClr val="C0DFC3"/>
          </a:solidFill>
          <a:ln w="19050">
            <a:solidFill>
              <a:srgbClr val="005722"/>
            </a:solidFill>
          </a:ln>
        </p:spPr>
        <p:txBody>
          <a:bodyPr wrap="square">
            <a:spAutoFit/>
          </a:bodyPr>
          <a:lstStyle/>
          <a:p>
            <a:pPr algn="ctr"/>
            <a:r>
              <a:rPr lang="en-US" altLang="en-US" sz="1600" dirty="0"/>
              <a:t>What does it smell like?</a:t>
            </a:r>
          </a:p>
        </p:txBody>
      </p:sp>
      <p:sp>
        <p:nvSpPr>
          <p:cNvPr id="6" name="Rectangle 5">
            <a:extLst>
              <a:ext uri="{FF2B5EF4-FFF2-40B4-BE49-F238E27FC236}">
                <a16:creationId xmlns:a16="http://schemas.microsoft.com/office/drawing/2014/main" id="{FA4FC6A2-CA3B-4453-9DF1-AF806D67470F}"/>
              </a:ext>
            </a:extLst>
          </p:cNvPr>
          <p:cNvSpPr/>
          <p:nvPr/>
        </p:nvSpPr>
        <p:spPr>
          <a:xfrm>
            <a:off x="3387731" y="843773"/>
            <a:ext cx="2368538" cy="338554"/>
          </a:xfrm>
          <a:prstGeom prst="rect">
            <a:avLst/>
          </a:prstGeom>
          <a:solidFill>
            <a:srgbClr val="C0DFC3"/>
          </a:solidFill>
          <a:ln w="19050">
            <a:solidFill>
              <a:srgbClr val="005722"/>
            </a:solidFill>
          </a:ln>
        </p:spPr>
        <p:txBody>
          <a:bodyPr wrap="square">
            <a:spAutoFit/>
          </a:bodyPr>
          <a:lstStyle/>
          <a:p>
            <a:pPr algn="ctr"/>
            <a:r>
              <a:rPr lang="en-US" altLang="en-US" sz="1600" dirty="0"/>
              <a:t>What can you hear?</a:t>
            </a:r>
          </a:p>
        </p:txBody>
      </p:sp>
      <p:sp>
        <p:nvSpPr>
          <p:cNvPr id="7" name="Rectangle 6">
            <a:extLst>
              <a:ext uri="{FF2B5EF4-FFF2-40B4-BE49-F238E27FC236}">
                <a16:creationId xmlns:a16="http://schemas.microsoft.com/office/drawing/2014/main" id="{2AFB608B-3EF2-46A0-B750-CECD838E0369}"/>
              </a:ext>
            </a:extLst>
          </p:cNvPr>
          <p:cNvSpPr/>
          <p:nvPr/>
        </p:nvSpPr>
        <p:spPr>
          <a:xfrm>
            <a:off x="6484726" y="843773"/>
            <a:ext cx="2368538" cy="338554"/>
          </a:xfrm>
          <a:prstGeom prst="rect">
            <a:avLst/>
          </a:prstGeom>
          <a:solidFill>
            <a:srgbClr val="C0DFC3"/>
          </a:solidFill>
          <a:ln w="19050">
            <a:solidFill>
              <a:srgbClr val="005722"/>
            </a:solidFill>
          </a:ln>
        </p:spPr>
        <p:txBody>
          <a:bodyPr wrap="square">
            <a:spAutoFit/>
          </a:bodyPr>
          <a:lstStyle/>
          <a:p>
            <a:pPr algn="ctr"/>
            <a:r>
              <a:rPr lang="en-US" altLang="en-US" sz="1600" dirty="0"/>
              <a:t>What can you see?</a:t>
            </a:r>
          </a:p>
        </p:txBody>
      </p:sp>
      <p:sp>
        <p:nvSpPr>
          <p:cNvPr id="8" name="Rectangle 7">
            <a:extLst>
              <a:ext uri="{FF2B5EF4-FFF2-40B4-BE49-F238E27FC236}">
                <a16:creationId xmlns:a16="http://schemas.microsoft.com/office/drawing/2014/main" id="{3A26868A-006A-440F-93DB-14B5972E0B33}"/>
              </a:ext>
            </a:extLst>
          </p:cNvPr>
          <p:cNvSpPr/>
          <p:nvPr/>
        </p:nvSpPr>
        <p:spPr>
          <a:xfrm>
            <a:off x="1852546" y="1273254"/>
            <a:ext cx="2368538" cy="338554"/>
          </a:xfrm>
          <a:prstGeom prst="rect">
            <a:avLst/>
          </a:prstGeom>
          <a:solidFill>
            <a:srgbClr val="C0DFC3"/>
          </a:solidFill>
          <a:ln w="19050">
            <a:solidFill>
              <a:srgbClr val="005722"/>
            </a:solidFill>
          </a:ln>
        </p:spPr>
        <p:txBody>
          <a:bodyPr wrap="square">
            <a:spAutoFit/>
          </a:bodyPr>
          <a:lstStyle/>
          <a:p>
            <a:pPr algn="ctr"/>
            <a:r>
              <a:rPr lang="en-US" altLang="en-US" sz="1600" dirty="0"/>
              <a:t>What can you taste?</a:t>
            </a:r>
          </a:p>
        </p:txBody>
      </p:sp>
      <p:sp>
        <p:nvSpPr>
          <p:cNvPr id="9" name="Rectangle 8">
            <a:extLst>
              <a:ext uri="{FF2B5EF4-FFF2-40B4-BE49-F238E27FC236}">
                <a16:creationId xmlns:a16="http://schemas.microsoft.com/office/drawing/2014/main" id="{32183DFE-8291-4698-82EA-2524C55BB8E2}"/>
              </a:ext>
            </a:extLst>
          </p:cNvPr>
          <p:cNvSpPr/>
          <p:nvPr/>
        </p:nvSpPr>
        <p:spPr>
          <a:xfrm>
            <a:off x="4922916" y="1271525"/>
            <a:ext cx="2368538" cy="338554"/>
          </a:xfrm>
          <a:prstGeom prst="rect">
            <a:avLst/>
          </a:prstGeom>
          <a:solidFill>
            <a:srgbClr val="C0DFC3"/>
          </a:solidFill>
          <a:ln w="19050">
            <a:solidFill>
              <a:srgbClr val="005722"/>
            </a:solidFill>
          </a:ln>
        </p:spPr>
        <p:txBody>
          <a:bodyPr wrap="square">
            <a:spAutoFit/>
          </a:bodyPr>
          <a:lstStyle/>
          <a:p>
            <a:pPr algn="ctr"/>
            <a:r>
              <a:rPr lang="en-US" altLang="en-US" sz="1600" dirty="0"/>
              <a:t>What can you touch?</a:t>
            </a:r>
          </a:p>
        </p:txBody>
      </p:sp>
    </p:spTree>
    <p:extLst>
      <p:ext uri="{BB962C8B-B14F-4D97-AF65-F5344CB8AC3E}">
        <p14:creationId xmlns:p14="http://schemas.microsoft.com/office/powerpoint/2010/main" val="236674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6666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decel="66667"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0-#ppt_w/2"/>
                                          </p:val>
                                        </p:tav>
                                        <p:tav tm="100000">
                                          <p:val>
                                            <p:strVal val="#ppt_x"/>
                                          </p:val>
                                        </p:tav>
                                      </p:tavLst>
                                    </p:anim>
                                    <p:anim calcmode="lin" valueType="num">
                                      <p:cBhvr additive="base">
                                        <p:cTn id="13" dur="75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decel="66667"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fill="hold"/>
                                        <p:tgtEl>
                                          <p:spTgt spid="6"/>
                                        </p:tgtEl>
                                        <p:attrNameLst>
                                          <p:attrName>ppt_x</p:attrName>
                                        </p:attrNameLst>
                                      </p:cBhvr>
                                      <p:tavLst>
                                        <p:tav tm="0">
                                          <p:val>
                                            <p:strVal val="0-#ppt_w/2"/>
                                          </p:val>
                                        </p:tav>
                                        <p:tav tm="100000">
                                          <p:val>
                                            <p:strVal val="#ppt_x"/>
                                          </p:val>
                                        </p:tav>
                                      </p:tavLst>
                                    </p:anim>
                                    <p:anim calcmode="lin" valueType="num">
                                      <p:cBhvr additive="base">
                                        <p:cTn id="18" dur="75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2" presetClass="entr" presetSubtype="8" decel="66667"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750" fill="hold"/>
                                        <p:tgtEl>
                                          <p:spTgt spid="7"/>
                                        </p:tgtEl>
                                        <p:attrNameLst>
                                          <p:attrName>ppt_x</p:attrName>
                                        </p:attrNameLst>
                                      </p:cBhvr>
                                      <p:tavLst>
                                        <p:tav tm="0">
                                          <p:val>
                                            <p:strVal val="0-#ppt_w/2"/>
                                          </p:val>
                                        </p:tav>
                                        <p:tav tm="100000">
                                          <p:val>
                                            <p:strVal val="#ppt_x"/>
                                          </p:val>
                                        </p:tav>
                                      </p:tavLst>
                                    </p:anim>
                                    <p:anim calcmode="lin" valueType="num">
                                      <p:cBhvr additive="base">
                                        <p:cTn id="23" dur="75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8" decel="66667"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750" fill="hold"/>
                                        <p:tgtEl>
                                          <p:spTgt spid="8"/>
                                        </p:tgtEl>
                                        <p:attrNameLst>
                                          <p:attrName>ppt_x</p:attrName>
                                        </p:attrNameLst>
                                      </p:cBhvr>
                                      <p:tavLst>
                                        <p:tav tm="0">
                                          <p:val>
                                            <p:strVal val="0-#ppt_w/2"/>
                                          </p:val>
                                        </p:tav>
                                        <p:tav tm="100000">
                                          <p:val>
                                            <p:strVal val="#ppt_x"/>
                                          </p:val>
                                        </p:tav>
                                      </p:tavLst>
                                    </p:anim>
                                    <p:anim calcmode="lin" valueType="num">
                                      <p:cBhvr additive="base">
                                        <p:cTn id="28" dur="750" fill="hold"/>
                                        <p:tgtEl>
                                          <p:spTgt spid="8"/>
                                        </p:tgtEl>
                                        <p:attrNameLst>
                                          <p:attrName>ppt_y</p:attrName>
                                        </p:attrNameLst>
                                      </p:cBhvr>
                                      <p:tavLst>
                                        <p:tav tm="0">
                                          <p:val>
                                            <p:strVal val="#ppt_y"/>
                                          </p:val>
                                        </p:tav>
                                        <p:tav tm="100000">
                                          <p:val>
                                            <p:strVal val="#ppt_y"/>
                                          </p:val>
                                        </p:tav>
                                      </p:tavLst>
                                    </p:anim>
                                  </p:childTnLst>
                                </p:cTn>
                              </p:par>
                            </p:childTnLst>
                          </p:cTn>
                        </p:par>
                        <p:par>
                          <p:cTn id="29" fill="hold">
                            <p:stCondLst>
                              <p:cond delay="3750"/>
                            </p:stCondLst>
                            <p:childTnLst>
                              <p:par>
                                <p:cTn id="30" presetID="2" presetClass="entr" presetSubtype="8" decel="66667"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750" fill="hold"/>
                                        <p:tgtEl>
                                          <p:spTgt spid="9"/>
                                        </p:tgtEl>
                                        <p:attrNameLst>
                                          <p:attrName>ppt_x</p:attrName>
                                        </p:attrNameLst>
                                      </p:cBhvr>
                                      <p:tavLst>
                                        <p:tav tm="0">
                                          <p:val>
                                            <p:strVal val="0-#ppt_w/2"/>
                                          </p:val>
                                        </p:tav>
                                        <p:tav tm="100000">
                                          <p:val>
                                            <p:strVal val="#ppt_x"/>
                                          </p:val>
                                        </p:tav>
                                      </p:tavLst>
                                    </p:anim>
                                    <p:anim calcmode="lin" valueType="num">
                                      <p:cBhvr additive="base">
                                        <p:cTn id="33"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EED54A69-183C-4AA3-94E4-ECBFA4DEF9CF}"/>
              </a:ext>
            </a:extLst>
          </p:cNvPr>
          <p:cNvSpPr/>
          <p:nvPr/>
        </p:nvSpPr>
        <p:spPr>
          <a:xfrm>
            <a:off x="3770852" y="2833382"/>
            <a:ext cx="1602297" cy="1191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35CD7-FB7B-4E18-94BB-A0001E0E35D6}"/>
              </a:ext>
            </a:extLst>
          </p:cNvPr>
          <p:cNvSpPr>
            <a:spLocks noGrp="1"/>
          </p:cNvSpPr>
          <p:nvPr>
            <p:ph type="title"/>
          </p:nvPr>
        </p:nvSpPr>
        <p:spPr/>
        <p:txBody>
          <a:bodyPr/>
          <a:lstStyle/>
          <a:p>
            <a:r>
              <a:rPr lang="en-GB" dirty="0">
                <a:solidFill>
                  <a:srgbClr val="005722"/>
                </a:solidFill>
              </a:rPr>
              <a:t>Sensational Settings</a:t>
            </a:r>
          </a:p>
        </p:txBody>
      </p:sp>
      <p:sp>
        <p:nvSpPr>
          <p:cNvPr id="4" name="TextBox 3">
            <a:extLst>
              <a:ext uri="{FF2B5EF4-FFF2-40B4-BE49-F238E27FC236}">
                <a16:creationId xmlns:a16="http://schemas.microsoft.com/office/drawing/2014/main" id="{FA6D1BE0-90BA-4023-A05C-D2761B580014}"/>
              </a:ext>
            </a:extLst>
          </p:cNvPr>
          <p:cNvSpPr txBox="1"/>
          <p:nvPr/>
        </p:nvSpPr>
        <p:spPr>
          <a:xfrm>
            <a:off x="755009" y="1390919"/>
            <a:ext cx="3003259" cy="461665"/>
          </a:xfrm>
          <a:prstGeom prst="rect">
            <a:avLst/>
          </a:prstGeom>
          <a:noFill/>
        </p:spPr>
        <p:txBody>
          <a:bodyPr wrap="square" rtlCol="0">
            <a:spAutoFit/>
          </a:bodyPr>
          <a:lstStyle/>
          <a:p>
            <a:r>
              <a:rPr lang="en-GB" sz="2400" b="1" dirty="0"/>
              <a:t>What is a setting?</a:t>
            </a:r>
          </a:p>
        </p:txBody>
      </p:sp>
      <p:grpSp>
        <p:nvGrpSpPr>
          <p:cNvPr id="18" name="Group 17">
            <a:extLst>
              <a:ext uri="{FF2B5EF4-FFF2-40B4-BE49-F238E27FC236}">
                <a16:creationId xmlns:a16="http://schemas.microsoft.com/office/drawing/2014/main" id="{542FD7AF-A56E-48CB-96D1-6FB579F75826}"/>
              </a:ext>
            </a:extLst>
          </p:cNvPr>
          <p:cNvGrpSpPr/>
          <p:nvPr/>
        </p:nvGrpSpPr>
        <p:grpSpPr>
          <a:xfrm>
            <a:off x="813250" y="1941001"/>
            <a:ext cx="6170672" cy="653984"/>
            <a:chOff x="813250" y="1941001"/>
            <a:chExt cx="6170672" cy="653984"/>
          </a:xfrm>
        </p:grpSpPr>
        <p:sp>
          <p:nvSpPr>
            <p:cNvPr id="9" name="Rectangle 8">
              <a:extLst>
                <a:ext uri="{FF2B5EF4-FFF2-40B4-BE49-F238E27FC236}">
                  <a16:creationId xmlns:a16="http://schemas.microsoft.com/office/drawing/2014/main" id="{6B0C41F3-6330-406A-AB51-085DE4B76310}"/>
                </a:ext>
              </a:extLst>
            </p:cNvPr>
            <p:cNvSpPr/>
            <p:nvPr/>
          </p:nvSpPr>
          <p:spPr>
            <a:xfrm>
              <a:off x="813250" y="1941001"/>
              <a:ext cx="6170672" cy="653984"/>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3FDCABA-5127-48F9-B210-227BF19CA754}"/>
                </a:ext>
              </a:extLst>
            </p:cNvPr>
            <p:cNvSpPr txBox="1"/>
            <p:nvPr/>
          </p:nvSpPr>
          <p:spPr>
            <a:xfrm>
              <a:off x="844994" y="1975605"/>
              <a:ext cx="6107184" cy="584775"/>
            </a:xfrm>
            <a:prstGeom prst="rect">
              <a:avLst/>
            </a:prstGeom>
            <a:noFill/>
          </p:spPr>
          <p:txBody>
            <a:bodyPr wrap="square" rtlCol="0">
              <a:spAutoFit/>
            </a:bodyPr>
            <a:lstStyle/>
            <a:p>
              <a:pPr algn="ctr">
                <a:defRPr/>
              </a:pPr>
              <a:r>
                <a:rPr lang="en-US" sz="1600" dirty="0"/>
                <a:t>A setting is where and when the story takes place. An author will use descriptive language to describe the setting to the reader. </a:t>
              </a:r>
            </a:p>
          </p:txBody>
        </p:sp>
      </p:grpSp>
      <p:sp>
        <p:nvSpPr>
          <p:cNvPr id="6" name="TextBox 5">
            <a:extLst>
              <a:ext uri="{FF2B5EF4-FFF2-40B4-BE49-F238E27FC236}">
                <a16:creationId xmlns:a16="http://schemas.microsoft.com/office/drawing/2014/main" id="{11BC445C-1572-4364-A90E-E5CD68A7AC1E}"/>
              </a:ext>
            </a:extLst>
          </p:cNvPr>
          <p:cNvSpPr txBox="1"/>
          <p:nvPr/>
        </p:nvSpPr>
        <p:spPr>
          <a:xfrm>
            <a:off x="996309" y="3171611"/>
            <a:ext cx="7141852" cy="646331"/>
          </a:xfrm>
          <a:prstGeom prst="rect">
            <a:avLst/>
          </a:prstGeom>
          <a:noFill/>
        </p:spPr>
        <p:txBody>
          <a:bodyPr wrap="square" rtlCol="0">
            <a:spAutoFit/>
          </a:bodyPr>
          <a:lstStyle/>
          <a:p>
            <a:pPr algn="ctr">
              <a:defRPr/>
            </a:pPr>
            <a:endParaRPr lang="en-US" sz="2000" dirty="0"/>
          </a:p>
          <a:p>
            <a:pPr algn="ctr">
              <a:defRPr/>
            </a:pPr>
            <a:endParaRPr lang="en-US" sz="1600" dirty="0"/>
          </a:p>
        </p:txBody>
      </p:sp>
      <p:pic>
        <p:nvPicPr>
          <p:cNvPr id="11" name="Picture 10">
            <a:extLst>
              <a:ext uri="{FF2B5EF4-FFF2-40B4-BE49-F238E27FC236}">
                <a16:creationId xmlns:a16="http://schemas.microsoft.com/office/drawing/2014/main" id="{80008844-DC5D-41B9-8C85-A1BF9123B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8042" y="1660160"/>
            <a:ext cx="2494360" cy="1743455"/>
          </a:xfrm>
          <a:prstGeom prst="rect">
            <a:avLst/>
          </a:prstGeom>
        </p:spPr>
      </p:pic>
      <p:sp>
        <p:nvSpPr>
          <p:cNvPr id="14" name="Rectangle 13">
            <a:extLst>
              <a:ext uri="{FF2B5EF4-FFF2-40B4-BE49-F238E27FC236}">
                <a16:creationId xmlns:a16="http://schemas.microsoft.com/office/drawing/2014/main" id="{39B28F9C-C87D-4094-882B-7835AB750D38}"/>
              </a:ext>
            </a:extLst>
          </p:cNvPr>
          <p:cNvSpPr/>
          <p:nvPr/>
        </p:nvSpPr>
        <p:spPr>
          <a:xfrm>
            <a:off x="755009" y="3235976"/>
            <a:ext cx="5463540" cy="584775"/>
          </a:xfrm>
          <a:prstGeom prst="rect">
            <a:avLst/>
          </a:prstGeom>
        </p:spPr>
        <p:txBody>
          <a:bodyPr wrap="square">
            <a:spAutoFit/>
          </a:bodyPr>
          <a:lstStyle/>
          <a:p>
            <a:pPr>
              <a:defRPr/>
            </a:pPr>
            <a:r>
              <a:rPr lang="en-US" sz="1600" b="1" dirty="0"/>
              <a:t>Read the two descriptions below.</a:t>
            </a:r>
            <a:br>
              <a:rPr lang="en-US" sz="1600" b="1" dirty="0"/>
            </a:br>
            <a:r>
              <a:rPr lang="en-US" sz="1600" b="1" dirty="0"/>
              <a:t>Which description do you think is better and why?</a:t>
            </a:r>
          </a:p>
        </p:txBody>
      </p:sp>
      <p:grpSp>
        <p:nvGrpSpPr>
          <p:cNvPr id="20" name="Group 19">
            <a:extLst>
              <a:ext uri="{FF2B5EF4-FFF2-40B4-BE49-F238E27FC236}">
                <a16:creationId xmlns:a16="http://schemas.microsoft.com/office/drawing/2014/main" id="{18A80CBB-738A-42E3-9C72-692266A071E9}"/>
              </a:ext>
            </a:extLst>
          </p:cNvPr>
          <p:cNvGrpSpPr/>
          <p:nvPr/>
        </p:nvGrpSpPr>
        <p:grpSpPr>
          <a:xfrm>
            <a:off x="844994" y="3939540"/>
            <a:ext cx="7561584" cy="411814"/>
            <a:chOff x="844994" y="3939540"/>
            <a:chExt cx="7561584" cy="411814"/>
          </a:xfrm>
        </p:grpSpPr>
        <p:sp>
          <p:nvSpPr>
            <p:cNvPr id="12" name="Rectangle 11">
              <a:extLst>
                <a:ext uri="{FF2B5EF4-FFF2-40B4-BE49-F238E27FC236}">
                  <a16:creationId xmlns:a16="http://schemas.microsoft.com/office/drawing/2014/main" id="{41D5C096-BF32-415B-854F-2885D67FA146}"/>
                </a:ext>
              </a:extLst>
            </p:cNvPr>
            <p:cNvSpPr/>
            <p:nvPr/>
          </p:nvSpPr>
          <p:spPr>
            <a:xfrm>
              <a:off x="1149793" y="3939540"/>
              <a:ext cx="6951986" cy="411814"/>
            </a:xfrm>
            <a:prstGeom prst="rect">
              <a:avLst/>
            </a:prstGeom>
            <a:noFill/>
            <a:ln>
              <a:solidFill>
                <a:srgbClr val="00572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FC3DF6A-C464-4E4C-B712-ABF9B2E4C7A8}"/>
                </a:ext>
              </a:extLst>
            </p:cNvPr>
            <p:cNvSpPr/>
            <p:nvPr/>
          </p:nvSpPr>
          <p:spPr>
            <a:xfrm>
              <a:off x="844994" y="3965636"/>
              <a:ext cx="7561584" cy="338554"/>
            </a:xfrm>
            <a:prstGeom prst="rect">
              <a:avLst/>
            </a:prstGeom>
          </p:spPr>
          <p:txBody>
            <a:bodyPr wrap="square">
              <a:spAutoFit/>
            </a:bodyPr>
            <a:lstStyle/>
            <a:p>
              <a:pPr algn="ctr">
                <a:defRPr/>
              </a:pPr>
              <a:r>
                <a:rPr lang="en-US" sz="1600" dirty="0"/>
                <a:t>I was sitting on the top deck of the boat at night time. It was really cold. </a:t>
              </a:r>
            </a:p>
          </p:txBody>
        </p:sp>
      </p:grpSp>
      <p:grpSp>
        <p:nvGrpSpPr>
          <p:cNvPr id="19" name="Group 18">
            <a:extLst>
              <a:ext uri="{FF2B5EF4-FFF2-40B4-BE49-F238E27FC236}">
                <a16:creationId xmlns:a16="http://schemas.microsoft.com/office/drawing/2014/main" id="{36F00A69-45EA-4C81-9378-886EE77FFF02}"/>
              </a:ext>
            </a:extLst>
          </p:cNvPr>
          <p:cNvGrpSpPr/>
          <p:nvPr/>
        </p:nvGrpSpPr>
        <p:grpSpPr>
          <a:xfrm>
            <a:off x="1149793" y="4913375"/>
            <a:ext cx="6951986" cy="1120557"/>
            <a:chOff x="1149793" y="4913375"/>
            <a:chExt cx="6951986" cy="1120557"/>
          </a:xfrm>
        </p:grpSpPr>
        <p:sp>
          <p:nvSpPr>
            <p:cNvPr id="13" name="Rectangle 12">
              <a:extLst>
                <a:ext uri="{FF2B5EF4-FFF2-40B4-BE49-F238E27FC236}">
                  <a16:creationId xmlns:a16="http://schemas.microsoft.com/office/drawing/2014/main" id="{242DE2FB-0E47-4029-9A46-3977FA7DA7C2}"/>
                </a:ext>
              </a:extLst>
            </p:cNvPr>
            <p:cNvSpPr/>
            <p:nvPr/>
          </p:nvSpPr>
          <p:spPr>
            <a:xfrm>
              <a:off x="1149793" y="4913375"/>
              <a:ext cx="6951986" cy="1120557"/>
            </a:xfrm>
            <a:prstGeom prst="rect">
              <a:avLst/>
            </a:prstGeom>
            <a:noFill/>
            <a:ln>
              <a:solidFill>
                <a:srgbClr val="00572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5E66626-6611-49A4-80F7-DC7A38352650}"/>
                </a:ext>
              </a:extLst>
            </p:cNvPr>
            <p:cNvSpPr/>
            <p:nvPr/>
          </p:nvSpPr>
          <p:spPr>
            <a:xfrm>
              <a:off x="1239646" y="4922900"/>
              <a:ext cx="6772280" cy="1077218"/>
            </a:xfrm>
            <a:prstGeom prst="rect">
              <a:avLst/>
            </a:prstGeom>
          </p:spPr>
          <p:txBody>
            <a:bodyPr wrap="square">
              <a:spAutoFit/>
            </a:bodyPr>
            <a:lstStyle/>
            <a:p>
              <a:pPr algn="ctr">
                <a:defRPr/>
              </a:pPr>
              <a:r>
                <a:rPr lang="en-US" sz="1600" dirty="0"/>
                <a:t>The icy cold air took my breath away as I opened the door to begin my climb to the top deck of the boat. Sitting on the freezing cold deck chair I pulled on my thick woolen blanket. I looked towards the dark sky and started to count the stars. It was going to be a long cold wait.  </a:t>
              </a:r>
            </a:p>
          </p:txBody>
        </p:sp>
      </p:grpSp>
      <p:sp>
        <p:nvSpPr>
          <p:cNvPr id="17" name="Rectangle 16">
            <a:extLst>
              <a:ext uri="{FF2B5EF4-FFF2-40B4-BE49-F238E27FC236}">
                <a16:creationId xmlns:a16="http://schemas.microsoft.com/office/drawing/2014/main" id="{B7206D1D-0B83-4362-B53D-72CEFF2FDC6F}"/>
              </a:ext>
            </a:extLst>
          </p:cNvPr>
          <p:cNvSpPr/>
          <p:nvPr/>
        </p:nvSpPr>
        <p:spPr>
          <a:xfrm>
            <a:off x="2339786" y="4452958"/>
            <a:ext cx="4572000" cy="369332"/>
          </a:xfrm>
          <a:prstGeom prst="rect">
            <a:avLst/>
          </a:prstGeom>
        </p:spPr>
        <p:txBody>
          <a:bodyPr>
            <a:spAutoFit/>
          </a:bodyPr>
          <a:lstStyle/>
          <a:p>
            <a:pPr algn="ctr">
              <a:defRPr/>
            </a:pPr>
            <a:r>
              <a:rPr lang="en-US" b="1" dirty="0">
                <a:solidFill>
                  <a:srgbClr val="005722"/>
                </a:solidFill>
              </a:rPr>
              <a:t>OR</a:t>
            </a:r>
          </a:p>
        </p:txBody>
      </p:sp>
    </p:spTree>
    <p:extLst>
      <p:ext uri="{BB962C8B-B14F-4D97-AF65-F5344CB8AC3E}">
        <p14:creationId xmlns:p14="http://schemas.microsoft.com/office/powerpoint/2010/main" val="71290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750"/>
                                        <p:tgtEl>
                                          <p:spTgt spid="18"/>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750"/>
                                        <p:tgtEl>
                                          <p:spTgt spid="14"/>
                                        </p:tgtEl>
                                      </p:cBhvr>
                                    </p:animEffect>
                                  </p:childTnLst>
                                </p:cTn>
                              </p:par>
                            </p:childTnLst>
                          </p:cTn>
                        </p:par>
                        <p:par>
                          <p:cTn id="23" fill="hold">
                            <p:stCondLst>
                              <p:cond delay="750"/>
                            </p:stCondLst>
                            <p:childTnLst>
                              <p:par>
                                <p:cTn id="24" presetID="22" presetClass="entr" presetSubtype="8"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750"/>
                                        <p:tgtEl>
                                          <p:spTgt spid="20"/>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750"/>
                                        <p:tgtEl>
                                          <p:spTgt spid="17"/>
                                        </p:tgtEl>
                                      </p:cBhvr>
                                    </p:animEffect>
                                  </p:childTnLst>
                                </p:cTn>
                              </p:par>
                            </p:childTnLst>
                          </p:cTn>
                        </p:par>
                        <p:par>
                          <p:cTn id="31" fill="hold">
                            <p:stCondLst>
                              <p:cond delay="2250"/>
                            </p:stCondLst>
                            <p:childTnLst>
                              <p:par>
                                <p:cTn id="32" presetID="22" presetClass="entr" presetSubtype="8"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35CD7-FB7B-4E18-94BB-A0001E0E35D6}"/>
              </a:ext>
            </a:extLst>
          </p:cNvPr>
          <p:cNvSpPr>
            <a:spLocks noGrp="1"/>
          </p:cNvSpPr>
          <p:nvPr>
            <p:ph type="title"/>
          </p:nvPr>
        </p:nvSpPr>
        <p:spPr/>
        <p:txBody>
          <a:bodyPr/>
          <a:lstStyle/>
          <a:p>
            <a:r>
              <a:rPr lang="en-GB" dirty="0">
                <a:solidFill>
                  <a:srgbClr val="005722"/>
                </a:solidFill>
              </a:rPr>
              <a:t>Sensational Settings</a:t>
            </a:r>
          </a:p>
        </p:txBody>
      </p:sp>
      <p:sp>
        <p:nvSpPr>
          <p:cNvPr id="4" name="TextBox 3">
            <a:extLst>
              <a:ext uri="{FF2B5EF4-FFF2-40B4-BE49-F238E27FC236}">
                <a16:creationId xmlns:a16="http://schemas.microsoft.com/office/drawing/2014/main" id="{FA6D1BE0-90BA-4023-A05C-D2761B580014}"/>
              </a:ext>
            </a:extLst>
          </p:cNvPr>
          <p:cNvSpPr txBox="1"/>
          <p:nvPr/>
        </p:nvSpPr>
        <p:spPr>
          <a:xfrm>
            <a:off x="755009" y="1390919"/>
            <a:ext cx="6664966" cy="461665"/>
          </a:xfrm>
          <a:prstGeom prst="rect">
            <a:avLst/>
          </a:prstGeom>
          <a:noFill/>
        </p:spPr>
        <p:txBody>
          <a:bodyPr wrap="square" rtlCol="0">
            <a:spAutoFit/>
          </a:bodyPr>
          <a:lstStyle/>
          <a:p>
            <a:pPr>
              <a:defRPr/>
            </a:pPr>
            <a:r>
              <a:rPr lang="en-US" sz="2400" b="1" dirty="0"/>
              <a:t>Why do I need to write a descriptive setting?</a:t>
            </a:r>
          </a:p>
        </p:txBody>
      </p:sp>
      <p:grpSp>
        <p:nvGrpSpPr>
          <p:cNvPr id="10" name="Group 9">
            <a:extLst>
              <a:ext uri="{FF2B5EF4-FFF2-40B4-BE49-F238E27FC236}">
                <a16:creationId xmlns:a16="http://schemas.microsoft.com/office/drawing/2014/main" id="{3F95C4B6-C206-4921-9DB2-5FE13EDC5729}"/>
              </a:ext>
            </a:extLst>
          </p:cNvPr>
          <p:cNvGrpSpPr/>
          <p:nvPr/>
        </p:nvGrpSpPr>
        <p:grpSpPr>
          <a:xfrm>
            <a:off x="1319440" y="1941001"/>
            <a:ext cx="6473375" cy="653984"/>
            <a:chOff x="1319440" y="1941001"/>
            <a:chExt cx="6473375" cy="653984"/>
          </a:xfrm>
        </p:grpSpPr>
        <p:sp>
          <p:nvSpPr>
            <p:cNvPr id="9" name="Rectangle 8">
              <a:extLst>
                <a:ext uri="{FF2B5EF4-FFF2-40B4-BE49-F238E27FC236}">
                  <a16:creationId xmlns:a16="http://schemas.microsoft.com/office/drawing/2014/main" id="{6B0C41F3-6330-406A-AB51-085DE4B76310}"/>
                </a:ext>
              </a:extLst>
            </p:cNvPr>
            <p:cNvSpPr/>
            <p:nvPr/>
          </p:nvSpPr>
          <p:spPr>
            <a:xfrm>
              <a:off x="1319440" y="1941001"/>
              <a:ext cx="6473375" cy="653984"/>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3FDCABA-5127-48F9-B210-227BF19CA754}"/>
                </a:ext>
              </a:extLst>
            </p:cNvPr>
            <p:cNvSpPr txBox="1"/>
            <p:nvPr/>
          </p:nvSpPr>
          <p:spPr>
            <a:xfrm>
              <a:off x="1335312" y="1975605"/>
              <a:ext cx="6441631" cy="584775"/>
            </a:xfrm>
            <a:prstGeom prst="rect">
              <a:avLst/>
            </a:prstGeom>
            <a:noFill/>
          </p:spPr>
          <p:txBody>
            <a:bodyPr wrap="square" rtlCol="0">
              <a:spAutoFit/>
            </a:bodyPr>
            <a:lstStyle/>
            <a:p>
              <a:pPr>
                <a:defRPr/>
              </a:pPr>
              <a:r>
                <a:rPr lang="en-US" sz="1600" dirty="0"/>
                <a:t>A descriptive setting helps to build the reader’s interest. It allows the reader to start to build a picture in their mind of what is happening. </a:t>
              </a:r>
            </a:p>
          </p:txBody>
        </p:sp>
      </p:grpSp>
      <p:grpSp>
        <p:nvGrpSpPr>
          <p:cNvPr id="8" name="Group 7">
            <a:extLst>
              <a:ext uri="{FF2B5EF4-FFF2-40B4-BE49-F238E27FC236}">
                <a16:creationId xmlns:a16="http://schemas.microsoft.com/office/drawing/2014/main" id="{69E02760-FEA6-4E4E-A714-2F4749A1DBF3}"/>
              </a:ext>
            </a:extLst>
          </p:cNvPr>
          <p:cNvGrpSpPr/>
          <p:nvPr/>
        </p:nvGrpSpPr>
        <p:grpSpPr>
          <a:xfrm>
            <a:off x="1562095" y="2810121"/>
            <a:ext cx="6867530" cy="9698636"/>
            <a:chOff x="1133470" y="3418980"/>
            <a:chExt cx="6867530" cy="9698636"/>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7AB0ECFE-5EF9-4595-A0F2-BE9C31D04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470" y="3418980"/>
              <a:ext cx="6867530" cy="9698636"/>
            </a:xfrm>
            <a:prstGeom prst="rect">
              <a:avLst/>
            </a:prstGeom>
          </p:spPr>
        </p:pic>
        <p:sp>
          <p:nvSpPr>
            <p:cNvPr id="6" name="TextBox 5">
              <a:extLst>
                <a:ext uri="{FF2B5EF4-FFF2-40B4-BE49-F238E27FC236}">
                  <a16:creationId xmlns:a16="http://schemas.microsoft.com/office/drawing/2014/main" id="{11BC445C-1572-4364-A90E-E5CD68A7AC1E}"/>
                </a:ext>
              </a:extLst>
            </p:cNvPr>
            <p:cNvSpPr txBox="1"/>
            <p:nvPr/>
          </p:nvSpPr>
          <p:spPr>
            <a:xfrm>
              <a:off x="1422959" y="3698674"/>
              <a:ext cx="6298082" cy="1938992"/>
            </a:xfrm>
            <a:prstGeom prst="rect">
              <a:avLst/>
            </a:prstGeom>
            <a:noFill/>
          </p:spPr>
          <p:txBody>
            <a:bodyPr wrap="square" rtlCol="0">
              <a:spAutoFit/>
            </a:bodyPr>
            <a:lstStyle/>
            <a:p>
              <a:pPr>
                <a:defRPr/>
              </a:pPr>
              <a:r>
                <a:rPr lang="en-US" sz="2000" dirty="0"/>
                <a:t>The large white house on the corner of Edmond Street had been empty for as long as I could remember. The tall gates, which were once black, had lost most of their paint and were slowly rusting away. Inside the gates, weeds crawled over every surface revealing more signs of neglect. </a:t>
              </a:r>
            </a:p>
          </p:txBody>
        </p:sp>
      </p:grpSp>
      <p:grpSp>
        <p:nvGrpSpPr>
          <p:cNvPr id="21" name="Group 20">
            <a:extLst>
              <a:ext uri="{FF2B5EF4-FFF2-40B4-BE49-F238E27FC236}">
                <a16:creationId xmlns:a16="http://schemas.microsoft.com/office/drawing/2014/main" id="{C2F92B23-FB1E-4CFF-AF94-31476BE69840}"/>
              </a:ext>
            </a:extLst>
          </p:cNvPr>
          <p:cNvGrpSpPr/>
          <p:nvPr/>
        </p:nvGrpSpPr>
        <p:grpSpPr>
          <a:xfrm>
            <a:off x="5206240" y="5205573"/>
            <a:ext cx="2719494" cy="1356333"/>
            <a:chOff x="4837260" y="5338291"/>
            <a:chExt cx="3048145" cy="1520246"/>
          </a:xfrm>
        </p:grpSpPr>
        <p:pic>
          <p:nvPicPr>
            <p:cNvPr id="18" name="Picture 17">
              <a:extLst>
                <a:ext uri="{FF2B5EF4-FFF2-40B4-BE49-F238E27FC236}">
                  <a16:creationId xmlns:a16="http://schemas.microsoft.com/office/drawing/2014/main" id="{B121CDD5-496E-470D-BCCE-355CB4658F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7260" y="5338291"/>
              <a:ext cx="3048145" cy="1520246"/>
            </a:xfrm>
            <a:prstGeom prst="rect">
              <a:avLst/>
            </a:prstGeom>
          </p:spPr>
        </p:pic>
        <p:sp>
          <p:nvSpPr>
            <p:cNvPr id="15" name="Rectangle 14">
              <a:extLst>
                <a:ext uri="{FF2B5EF4-FFF2-40B4-BE49-F238E27FC236}">
                  <a16:creationId xmlns:a16="http://schemas.microsoft.com/office/drawing/2014/main" id="{FB6553A7-D015-42CB-B4CF-965CD9249C4A}"/>
                </a:ext>
              </a:extLst>
            </p:cNvPr>
            <p:cNvSpPr/>
            <p:nvPr/>
          </p:nvSpPr>
          <p:spPr>
            <a:xfrm>
              <a:off x="5001626" y="5509450"/>
              <a:ext cx="2719415" cy="923330"/>
            </a:xfrm>
            <a:prstGeom prst="rect">
              <a:avLst/>
            </a:prstGeom>
            <a:noFill/>
            <a:ln w="28575">
              <a:noFill/>
            </a:ln>
          </p:spPr>
          <p:txBody>
            <a:bodyPr wrap="square">
              <a:spAutoFit/>
            </a:bodyPr>
            <a:lstStyle/>
            <a:p>
              <a:pPr algn="ctr"/>
              <a:r>
                <a:rPr lang="en-US" b="1" dirty="0"/>
                <a:t>What words does the author use to interest the reader?</a:t>
              </a:r>
            </a:p>
          </p:txBody>
        </p:sp>
      </p:grpSp>
      <p:pic>
        <p:nvPicPr>
          <p:cNvPr id="23" name="Picture 22">
            <a:extLst>
              <a:ext uri="{FF2B5EF4-FFF2-40B4-BE49-F238E27FC236}">
                <a16:creationId xmlns:a16="http://schemas.microsoft.com/office/drawing/2014/main" id="{F67C0BA1-A2EA-435A-9C78-0505F30BB4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888" y="3169713"/>
            <a:ext cx="1901738" cy="3763551"/>
          </a:xfrm>
          <a:prstGeom prst="rect">
            <a:avLst/>
          </a:prstGeom>
        </p:spPr>
      </p:pic>
      <p:grpSp>
        <p:nvGrpSpPr>
          <p:cNvPr id="20" name="Group 19">
            <a:extLst>
              <a:ext uri="{FF2B5EF4-FFF2-40B4-BE49-F238E27FC236}">
                <a16:creationId xmlns:a16="http://schemas.microsoft.com/office/drawing/2014/main" id="{A394751F-9B3B-4126-9C57-5818F5DF7ACC}"/>
              </a:ext>
            </a:extLst>
          </p:cNvPr>
          <p:cNvGrpSpPr/>
          <p:nvPr/>
        </p:nvGrpSpPr>
        <p:grpSpPr>
          <a:xfrm>
            <a:off x="1941494" y="5205573"/>
            <a:ext cx="2719494" cy="1356333"/>
            <a:chOff x="1698679" y="5626872"/>
            <a:chExt cx="3048145" cy="1520246"/>
          </a:xfrm>
        </p:grpSpPr>
        <p:pic>
          <p:nvPicPr>
            <p:cNvPr id="19" name="Picture 18">
              <a:extLst>
                <a:ext uri="{FF2B5EF4-FFF2-40B4-BE49-F238E27FC236}">
                  <a16:creationId xmlns:a16="http://schemas.microsoft.com/office/drawing/2014/main" id="{E7EB0E31-03FF-44DB-B2F5-984A9E0ED0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8679" y="5626872"/>
              <a:ext cx="3048145" cy="1520246"/>
            </a:xfrm>
            <a:prstGeom prst="rect">
              <a:avLst/>
            </a:prstGeom>
          </p:spPr>
        </p:pic>
        <p:sp>
          <p:nvSpPr>
            <p:cNvPr id="14" name="Rectangle 13">
              <a:extLst>
                <a:ext uri="{FF2B5EF4-FFF2-40B4-BE49-F238E27FC236}">
                  <a16:creationId xmlns:a16="http://schemas.microsoft.com/office/drawing/2014/main" id="{39B28F9C-C87D-4094-882B-7835AB750D38}"/>
                </a:ext>
              </a:extLst>
            </p:cNvPr>
            <p:cNvSpPr/>
            <p:nvPr/>
          </p:nvSpPr>
          <p:spPr>
            <a:xfrm>
              <a:off x="1986514" y="5827482"/>
              <a:ext cx="2456565" cy="931423"/>
            </a:xfrm>
            <a:prstGeom prst="rect">
              <a:avLst/>
            </a:prstGeom>
            <a:noFill/>
            <a:ln w="28575">
              <a:noFill/>
            </a:ln>
          </p:spPr>
          <p:txBody>
            <a:bodyPr wrap="square">
              <a:spAutoFit/>
            </a:bodyPr>
            <a:lstStyle/>
            <a:p>
              <a:pPr algn="ctr">
                <a:defRPr/>
              </a:pPr>
              <a:r>
                <a:rPr lang="en-US" sz="2400" b="1" dirty="0"/>
                <a:t>Where is this story set?</a:t>
              </a:r>
            </a:p>
          </p:txBody>
        </p:sp>
      </p:grpSp>
    </p:spTree>
    <p:extLst>
      <p:ext uri="{BB962C8B-B14F-4D97-AF65-F5344CB8AC3E}">
        <p14:creationId xmlns:p14="http://schemas.microsoft.com/office/powerpoint/2010/main" val="125778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75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decel="66667"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fill="hold"/>
                                        <p:tgtEl>
                                          <p:spTgt spid="23"/>
                                        </p:tgtEl>
                                        <p:attrNameLst>
                                          <p:attrName>ppt_x</p:attrName>
                                        </p:attrNameLst>
                                      </p:cBhvr>
                                      <p:tavLst>
                                        <p:tav tm="0">
                                          <p:val>
                                            <p:strVal val="0-#ppt_w/2"/>
                                          </p:val>
                                        </p:tav>
                                        <p:tav tm="100000">
                                          <p:val>
                                            <p:strVal val="#ppt_x"/>
                                          </p:val>
                                        </p:tav>
                                      </p:tavLst>
                                    </p:anim>
                                    <p:anim calcmode="lin" valueType="num">
                                      <p:cBhvr additive="base">
                                        <p:cTn id="17" dur="750" fill="hold"/>
                                        <p:tgtEl>
                                          <p:spTgt spid="23"/>
                                        </p:tgtEl>
                                        <p:attrNameLst>
                                          <p:attrName>ppt_y</p:attrName>
                                        </p:attrNameLst>
                                      </p:cBhvr>
                                      <p:tavLst>
                                        <p:tav tm="0">
                                          <p:val>
                                            <p:strVal val="#ppt_y"/>
                                          </p:val>
                                        </p:tav>
                                        <p:tav tm="100000">
                                          <p:val>
                                            <p:strVal val="#ppt_y"/>
                                          </p:val>
                                        </p:tav>
                                      </p:tavLst>
                                    </p:anim>
                                  </p:childTnLst>
                                </p:cTn>
                              </p:par>
                              <p:par>
                                <p:cTn id="18" presetID="2" presetClass="entr" presetSubtype="4" decel="60000"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decel="66667"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750" fill="hold"/>
                                        <p:tgtEl>
                                          <p:spTgt spid="20"/>
                                        </p:tgtEl>
                                        <p:attrNameLst>
                                          <p:attrName>ppt_x</p:attrName>
                                        </p:attrNameLst>
                                      </p:cBhvr>
                                      <p:tavLst>
                                        <p:tav tm="0">
                                          <p:val>
                                            <p:strVal val="#ppt_x"/>
                                          </p:val>
                                        </p:tav>
                                        <p:tav tm="100000">
                                          <p:val>
                                            <p:strVal val="#ppt_x"/>
                                          </p:val>
                                        </p:tav>
                                      </p:tavLst>
                                    </p:anim>
                                    <p:anim calcmode="lin" valueType="num">
                                      <p:cBhvr additive="base">
                                        <p:cTn id="27"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decel="66667"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750" fill="hold"/>
                                        <p:tgtEl>
                                          <p:spTgt spid="21"/>
                                        </p:tgtEl>
                                        <p:attrNameLst>
                                          <p:attrName>ppt_x</p:attrName>
                                        </p:attrNameLst>
                                      </p:cBhvr>
                                      <p:tavLst>
                                        <p:tav tm="0">
                                          <p:val>
                                            <p:strVal val="#ppt_x"/>
                                          </p:val>
                                        </p:tav>
                                        <p:tav tm="100000">
                                          <p:val>
                                            <p:strVal val="#ppt_x"/>
                                          </p:val>
                                        </p:tav>
                                      </p:tavLst>
                                    </p:anim>
                                    <p:anim calcmode="lin" valueType="num">
                                      <p:cBhvr additive="base">
                                        <p:cTn id="33"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AF91625-D8A0-4AF1-A259-9B8795BDD669}"/>
              </a:ext>
            </a:extLst>
          </p:cNvPr>
          <p:cNvSpPr/>
          <p:nvPr/>
        </p:nvSpPr>
        <p:spPr>
          <a:xfrm>
            <a:off x="2013358" y="1330326"/>
            <a:ext cx="5117284" cy="4248354"/>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C735CD7-FB7B-4E18-94BB-A0001E0E35D6}"/>
              </a:ext>
            </a:extLst>
          </p:cNvPr>
          <p:cNvSpPr>
            <a:spLocks noGrp="1"/>
          </p:cNvSpPr>
          <p:nvPr>
            <p:ph type="title"/>
          </p:nvPr>
        </p:nvSpPr>
        <p:spPr/>
        <p:txBody>
          <a:bodyPr/>
          <a:lstStyle/>
          <a:p>
            <a:r>
              <a:rPr lang="en-GB" dirty="0">
                <a:solidFill>
                  <a:srgbClr val="005722"/>
                </a:solidFill>
              </a:rPr>
              <a:t>Sensational Settings</a:t>
            </a:r>
          </a:p>
        </p:txBody>
      </p:sp>
      <p:sp>
        <p:nvSpPr>
          <p:cNvPr id="3" name="Rectangle 2">
            <a:extLst>
              <a:ext uri="{FF2B5EF4-FFF2-40B4-BE49-F238E27FC236}">
                <a16:creationId xmlns:a16="http://schemas.microsoft.com/office/drawing/2014/main" id="{E3A1C781-6B60-489B-80C7-2C7A6FF6E825}"/>
              </a:ext>
            </a:extLst>
          </p:cNvPr>
          <p:cNvSpPr/>
          <p:nvPr/>
        </p:nvSpPr>
        <p:spPr>
          <a:xfrm>
            <a:off x="1943104" y="1344395"/>
            <a:ext cx="5257794" cy="584775"/>
          </a:xfrm>
          <a:prstGeom prst="rect">
            <a:avLst/>
          </a:prstGeom>
        </p:spPr>
        <p:txBody>
          <a:bodyPr wrap="square">
            <a:spAutoFit/>
          </a:bodyPr>
          <a:lstStyle/>
          <a:p>
            <a:pPr algn="ctr"/>
            <a:r>
              <a:rPr lang="en-GB" sz="1600" dirty="0"/>
              <a:t>An author will paint a picture in the reader’s mind by using descriptive language and interesting adjectives. </a:t>
            </a:r>
          </a:p>
        </p:txBody>
      </p:sp>
      <p:grpSp>
        <p:nvGrpSpPr>
          <p:cNvPr id="20" name="Group 19">
            <a:extLst>
              <a:ext uri="{FF2B5EF4-FFF2-40B4-BE49-F238E27FC236}">
                <a16:creationId xmlns:a16="http://schemas.microsoft.com/office/drawing/2014/main" id="{C926C2EC-3503-4BBB-AAA9-CCEB1DD8A2D5}"/>
              </a:ext>
            </a:extLst>
          </p:cNvPr>
          <p:cNvGrpSpPr/>
          <p:nvPr/>
        </p:nvGrpSpPr>
        <p:grpSpPr>
          <a:xfrm>
            <a:off x="2124072" y="1996715"/>
            <a:ext cx="4886325" cy="3455196"/>
            <a:chOff x="2124072" y="2038660"/>
            <a:chExt cx="4886325" cy="3455196"/>
          </a:xfrm>
        </p:grpSpPr>
        <p:pic>
          <p:nvPicPr>
            <p:cNvPr id="13" name="Picture 12">
              <a:extLst>
                <a:ext uri="{FF2B5EF4-FFF2-40B4-BE49-F238E27FC236}">
                  <a16:creationId xmlns:a16="http://schemas.microsoft.com/office/drawing/2014/main" id="{B9A8BC81-4080-4299-B4E2-C3CC1C3C19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4072" y="2038660"/>
              <a:ext cx="4886325" cy="3455196"/>
            </a:xfrm>
            <a:prstGeom prst="roundRect">
              <a:avLst>
                <a:gd name="adj" fmla="val 600"/>
              </a:avLst>
            </a:prstGeom>
            <a:solidFill>
              <a:srgbClr val="FFFFFF">
                <a:shade val="85000"/>
              </a:srgbClr>
            </a:solidFill>
            <a:ln>
              <a:noFill/>
            </a:ln>
            <a:effectLst/>
          </p:spPr>
        </p:pic>
        <p:pic>
          <p:nvPicPr>
            <p:cNvPr id="18" name="Picture 17">
              <a:extLst>
                <a:ext uri="{FF2B5EF4-FFF2-40B4-BE49-F238E27FC236}">
                  <a16:creationId xmlns:a16="http://schemas.microsoft.com/office/drawing/2014/main" id="{792C5F52-A825-4DB2-9E3C-A17023D0ED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7712" y="2795486"/>
              <a:ext cx="1428492" cy="1578179"/>
            </a:xfrm>
            <a:prstGeom prst="rect">
              <a:avLst/>
            </a:prstGeom>
          </p:spPr>
        </p:pic>
      </p:grpSp>
      <p:sp>
        <p:nvSpPr>
          <p:cNvPr id="12" name="Rectangle 11">
            <a:extLst>
              <a:ext uri="{FF2B5EF4-FFF2-40B4-BE49-F238E27FC236}">
                <a16:creationId xmlns:a16="http://schemas.microsoft.com/office/drawing/2014/main" id="{1EB6927D-6DD0-446A-9B00-0065B93911E4}"/>
              </a:ext>
            </a:extLst>
          </p:cNvPr>
          <p:cNvSpPr/>
          <p:nvPr/>
        </p:nvSpPr>
        <p:spPr>
          <a:xfrm>
            <a:off x="2013358" y="5670783"/>
            <a:ext cx="5117284" cy="584775"/>
          </a:xfrm>
          <a:prstGeom prst="rect">
            <a:avLst/>
          </a:prstGeom>
          <a:solidFill>
            <a:srgbClr val="C0DFC3"/>
          </a:solidFill>
        </p:spPr>
        <p:txBody>
          <a:bodyPr wrap="square">
            <a:spAutoFit/>
          </a:bodyPr>
          <a:lstStyle/>
          <a:p>
            <a:pPr algn="ctr"/>
            <a:r>
              <a:rPr lang="en-GB" sz="1600" dirty="0"/>
              <a:t>How would you describe the Lagoon?</a:t>
            </a:r>
          </a:p>
          <a:p>
            <a:pPr algn="ctr"/>
            <a:r>
              <a:rPr lang="en-GB" sz="1600" dirty="0"/>
              <a:t>What adjectives would you use to describe the water?</a:t>
            </a:r>
          </a:p>
        </p:txBody>
      </p:sp>
    </p:spTree>
    <p:extLst>
      <p:ext uri="{BB962C8B-B14F-4D97-AF65-F5344CB8AC3E}">
        <p14:creationId xmlns:p14="http://schemas.microsoft.com/office/powerpoint/2010/main" val="37663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1D5C4AB-DA0A-487D-ADC9-DCEC04E58ED8}"/>
              </a:ext>
            </a:extLst>
          </p:cNvPr>
          <p:cNvGrpSpPr/>
          <p:nvPr/>
        </p:nvGrpSpPr>
        <p:grpSpPr>
          <a:xfrm>
            <a:off x="134318" y="3428999"/>
            <a:ext cx="6315579" cy="3149861"/>
            <a:chOff x="3583765" y="5590233"/>
            <a:chExt cx="3048145" cy="1520246"/>
          </a:xfrm>
        </p:grpSpPr>
        <p:pic>
          <p:nvPicPr>
            <p:cNvPr id="15" name="Picture 14">
              <a:extLst>
                <a:ext uri="{FF2B5EF4-FFF2-40B4-BE49-F238E27FC236}">
                  <a16:creationId xmlns:a16="http://schemas.microsoft.com/office/drawing/2014/main" id="{DF71735F-775B-4EC6-BF7E-445E9950D7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3765" y="5590233"/>
              <a:ext cx="3048145" cy="1520246"/>
            </a:xfrm>
            <a:prstGeom prst="rect">
              <a:avLst/>
            </a:prstGeom>
          </p:spPr>
        </p:pic>
        <p:sp>
          <p:nvSpPr>
            <p:cNvPr id="17" name="Rectangle 16">
              <a:extLst>
                <a:ext uri="{FF2B5EF4-FFF2-40B4-BE49-F238E27FC236}">
                  <a16:creationId xmlns:a16="http://schemas.microsoft.com/office/drawing/2014/main" id="{F0FF217A-72EB-4FD6-ADFC-C6D43649952F}"/>
                </a:ext>
              </a:extLst>
            </p:cNvPr>
            <p:cNvSpPr/>
            <p:nvPr/>
          </p:nvSpPr>
          <p:spPr>
            <a:xfrm>
              <a:off x="3760223" y="5624261"/>
              <a:ext cx="2823245" cy="1240351"/>
            </a:xfrm>
            <a:prstGeom prst="rect">
              <a:avLst/>
            </a:prstGeom>
            <a:noFill/>
            <a:ln w="28575">
              <a:noFill/>
            </a:ln>
          </p:spPr>
          <p:txBody>
            <a:bodyPr wrap="square">
              <a:spAutoFit/>
            </a:bodyPr>
            <a:lstStyle/>
            <a:p>
              <a:r>
                <a:rPr lang="en-US" sz="2300" b="1" dirty="0"/>
                <a:t>One example could be:</a:t>
              </a:r>
            </a:p>
            <a:p>
              <a:endParaRPr lang="en-US" sz="2300" dirty="0"/>
            </a:p>
            <a:p>
              <a:r>
                <a:rPr lang="en-US" sz="2300" dirty="0"/>
                <a:t>For many years, the clear turquoise waters of the Caribbean were one of the most dangerous places to be. Ships carrying the Jolly Roger flag lurked in the deep waters ready to pounce. </a:t>
              </a:r>
            </a:p>
          </p:txBody>
        </p:sp>
      </p:grpSp>
    </p:spTree>
    <p:extLst>
      <p:ext uri="{BB962C8B-B14F-4D97-AF65-F5344CB8AC3E}">
        <p14:creationId xmlns:p14="http://schemas.microsoft.com/office/powerpoint/2010/main" val="28168573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66667"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BBF09A-DC04-4EA7-BBA4-45BDAA5669C8}"/>
              </a:ext>
            </a:extLst>
          </p:cNvPr>
          <p:cNvSpPr/>
          <p:nvPr/>
        </p:nvSpPr>
        <p:spPr>
          <a:xfrm>
            <a:off x="1711353" y="267673"/>
            <a:ext cx="5721294" cy="338554"/>
          </a:xfrm>
          <a:prstGeom prst="rect">
            <a:avLst/>
          </a:prstGeom>
          <a:solidFill>
            <a:srgbClr val="C0DFC3"/>
          </a:solidFill>
          <a:ln w="19050">
            <a:solidFill>
              <a:srgbClr val="005722"/>
            </a:solidFill>
          </a:ln>
        </p:spPr>
        <p:txBody>
          <a:bodyPr wrap="square">
            <a:spAutoFit/>
          </a:bodyPr>
          <a:lstStyle/>
          <a:p>
            <a:pPr algn="ctr"/>
            <a:r>
              <a:rPr lang="en-US" sz="1600" dirty="0">
                <a:latin typeface="Twinkl" pitchFamily="2" charset="77"/>
              </a:rPr>
              <a:t>Can you use descriptive language to write about this setting?</a:t>
            </a:r>
            <a:endParaRPr lang="en-GB" sz="1600" dirty="0"/>
          </a:p>
        </p:txBody>
      </p:sp>
    </p:spTree>
    <p:extLst>
      <p:ext uri="{BB962C8B-B14F-4D97-AF65-F5344CB8AC3E}">
        <p14:creationId xmlns:p14="http://schemas.microsoft.com/office/powerpoint/2010/main" val="380853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6666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BBF09A-DC04-4EA7-BBA4-45BDAA5669C8}"/>
              </a:ext>
            </a:extLst>
          </p:cNvPr>
          <p:cNvSpPr/>
          <p:nvPr/>
        </p:nvSpPr>
        <p:spPr>
          <a:xfrm>
            <a:off x="1711353" y="267673"/>
            <a:ext cx="5721294" cy="338554"/>
          </a:xfrm>
          <a:prstGeom prst="rect">
            <a:avLst/>
          </a:prstGeom>
          <a:solidFill>
            <a:srgbClr val="C0DFC3"/>
          </a:solidFill>
          <a:ln w="19050">
            <a:solidFill>
              <a:srgbClr val="005722"/>
            </a:solidFill>
          </a:ln>
        </p:spPr>
        <p:txBody>
          <a:bodyPr wrap="square">
            <a:spAutoFit/>
          </a:bodyPr>
          <a:lstStyle/>
          <a:p>
            <a:pPr algn="ctr"/>
            <a:r>
              <a:rPr lang="en-US" sz="1600" dirty="0">
                <a:latin typeface="Twinkl" pitchFamily="2" charset="77"/>
              </a:rPr>
              <a:t>Can you use descriptive language to write about this setting?</a:t>
            </a:r>
            <a:endParaRPr lang="en-GB" sz="1600" dirty="0"/>
          </a:p>
        </p:txBody>
      </p:sp>
    </p:spTree>
    <p:extLst>
      <p:ext uri="{BB962C8B-B14F-4D97-AF65-F5344CB8AC3E}">
        <p14:creationId xmlns:p14="http://schemas.microsoft.com/office/powerpoint/2010/main" val="373575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6666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35CD7-FB7B-4E18-94BB-A0001E0E35D6}"/>
              </a:ext>
            </a:extLst>
          </p:cNvPr>
          <p:cNvSpPr>
            <a:spLocks noGrp="1"/>
          </p:cNvSpPr>
          <p:nvPr>
            <p:ph type="title"/>
          </p:nvPr>
        </p:nvSpPr>
        <p:spPr/>
        <p:txBody>
          <a:bodyPr/>
          <a:lstStyle/>
          <a:p>
            <a:r>
              <a:rPr lang="en-GB" dirty="0">
                <a:solidFill>
                  <a:srgbClr val="005722"/>
                </a:solidFill>
              </a:rPr>
              <a:t>Sensational Settings</a:t>
            </a:r>
          </a:p>
        </p:txBody>
      </p:sp>
      <p:sp>
        <p:nvSpPr>
          <p:cNvPr id="4" name="TextBox 3">
            <a:extLst>
              <a:ext uri="{FF2B5EF4-FFF2-40B4-BE49-F238E27FC236}">
                <a16:creationId xmlns:a16="http://schemas.microsoft.com/office/drawing/2014/main" id="{FA6D1BE0-90BA-4023-A05C-D2761B580014}"/>
              </a:ext>
            </a:extLst>
          </p:cNvPr>
          <p:cNvSpPr txBox="1"/>
          <p:nvPr/>
        </p:nvSpPr>
        <p:spPr>
          <a:xfrm>
            <a:off x="1059940" y="1486169"/>
            <a:ext cx="7024120" cy="830997"/>
          </a:xfrm>
          <a:prstGeom prst="rect">
            <a:avLst/>
          </a:prstGeom>
          <a:noFill/>
        </p:spPr>
        <p:txBody>
          <a:bodyPr wrap="square" rtlCol="0">
            <a:spAutoFit/>
          </a:bodyPr>
          <a:lstStyle/>
          <a:p>
            <a:pPr algn="ctr">
              <a:defRPr/>
            </a:pPr>
            <a:r>
              <a:rPr lang="en-US" sz="2400" dirty="0"/>
              <a:t>Often writers use the </a:t>
            </a:r>
            <a:r>
              <a:rPr lang="en-US" sz="2400" b="1" dirty="0">
                <a:solidFill>
                  <a:srgbClr val="005722"/>
                </a:solidFill>
              </a:rPr>
              <a:t>Five Senses </a:t>
            </a:r>
            <a:r>
              <a:rPr lang="en-US" sz="2400" dirty="0"/>
              <a:t>to describe the setting to their reader. </a:t>
            </a:r>
          </a:p>
        </p:txBody>
      </p:sp>
      <p:sp>
        <p:nvSpPr>
          <p:cNvPr id="3" name="Rectangle 2">
            <a:extLst>
              <a:ext uri="{FF2B5EF4-FFF2-40B4-BE49-F238E27FC236}">
                <a16:creationId xmlns:a16="http://schemas.microsoft.com/office/drawing/2014/main" id="{0F97D3AC-0921-47BA-B148-09A71AD1CAC7}"/>
              </a:ext>
            </a:extLst>
          </p:cNvPr>
          <p:cNvSpPr/>
          <p:nvPr/>
        </p:nvSpPr>
        <p:spPr>
          <a:xfrm>
            <a:off x="2550453" y="2818067"/>
            <a:ext cx="4153701" cy="369332"/>
          </a:xfrm>
          <a:prstGeom prst="rect">
            <a:avLst/>
          </a:prstGeom>
        </p:spPr>
        <p:txBody>
          <a:bodyPr wrap="none">
            <a:spAutoFit/>
          </a:bodyPr>
          <a:lstStyle/>
          <a:p>
            <a:pPr>
              <a:defRPr/>
            </a:pPr>
            <a:r>
              <a:rPr lang="en-US" b="1" dirty="0"/>
              <a:t>The author will describe what can be:</a:t>
            </a:r>
          </a:p>
        </p:txBody>
      </p:sp>
      <p:grpSp>
        <p:nvGrpSpPr>
          <p:cNvPr id="36" name="Group 35">
            <a:extLst>
              <a:ext uri="{FF2B5EF4-FFF2-40B4-BE49-F238E27FC236}">
                <a16:creationId xmlns:a16="http://schemas.microsoft.com/office/drawing/2014/main" id="{CA2003A9-584A-480F-A36F-E6DDA2E3837A}"/>
              </a:ext>
            </a:extLst>
          </p:cNvPr>
          <p:cNvGrpSpPr/>
          <p:nvPr/>
        </p:nvGrpSpPr>
        <p:grpSpPr>
          <a:xfrm>
            <a:off x="319756" y="3286340"/>
            <a:ext cx="1608389" cy="2476285"/>
            <a:chOff x="319756" y="3286340"/>
            <a:chExt cx="1608389" cy="2476285"/>
          </a:xfrm>
        </p:grpSpPr>
        <p:sp>
          <p:nvSpPr>
            <p:cNvPr id="21" name="Rectangle 20">
              <a:extLst>
                <a:ext uri="{FF2B5EF4-FFF2-40B4-BE49-F238E27FC236}">
                  <a16:creationId xmlns:a16="http://schemas.microsoft.com/office/drawing/2014/main" id="{566BC328-B078-478E-97CD-F2AF2BC6CA71}"/>
                </a:ext>
              </a:extLst>
            </p:cNvPr>
            <p:cNvSpPr/>
            <p:nvPr/>
          </p:nvSpPr>
          <p:spPr>
            <a:xfrm>
              <a:off x="319756" y="3286340"/>
              <a:ext cx="1608389" cy="2476285"/>
            </a:xfrm>
            <a:prstGeom prst="rect">
              <a:avLst/>
            </a:prstGeom>
            <a:solidFill>
              <a:srgbClr val="C0DFC3"/>
            </a:solidFill>
            <a:ln w="28575">
              <a:solidFill>
                <a:srgbClr val="005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r>
                <a:rPr lang="en-GB" b="1" dirty="0">
                  <a:solidFill>
                    <a:schemeClr val="tx1"/>
                  </a:solidFill>
                </a:rPr>
                <a:t>Touched</a:t>
              </a:r>
            </a:p>
          </p:txBody>
        </p:sp>
        <p:pic>
          <p:nvPicPr>
            <p:cNvPr id="10" name="Picture 9">
              <a:extLst>
                <a:ext uri="{FF2B5EF4-FFF2-40B4-BE49-F238E27FC236}">
                  <a16:creationId xmlns:a16="http://schemas.microsoft.com/office/drawing/2014/main" id="{56A6FA64-39B3-440B-B1A4-321750CAAC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247" y="3519368"/>
              <a:ext cx="1453406" cy="1578990"/>
            </a:xfrm>
            <a:prstGeom prst="rect">
              <a:avLst/>
            </a:prstGeom>
          </p:spPr>
        </p:pic>
      </p:grpSp>
      <p:grpSp>
        <p:nvGrpSpPr>
          <p:cNvPr id="37" name="Group 36">
            <a:extLst>
              <a:ext uri="{FF2B5EF4-FFF2-40B4-BE49-F238E27FC236}">
                <a16:creationId xmlns:a16="http://schemas.microsoft.com/office/drawing/2014/main" id="{BB10D48E-7DA9-4DD5-8692-B0E1D6A6A689}"/>
              </a:ext>
            </a:extLst>
          </p:cNvPr>
          <p:cNvGrpSpPr/>
          <p:nvPr/>
        </p:nvGrpSpPr>
        <p:grpSpPr>
          <a:xfrm>
            <a:off x="2043781" y="3286340"/>
            <a:ext cx="1608389" cy="2476285"/>
            <a:chOff x="2043781" y="3286340"/>
            <a:chExt cx="1608389" cy="2476285"/>
          </a:xfrm>
        </p:grpSpPr>
        <p:sp>
          <p:nvSpPr>
            <p:cNvPr id="24" name="Rectangle 23">
              <a:extLst>
                <a:ext uri="{FF2B5EF4-FFF2-40B4-BE49-F238E27FC236}">
                  <a16:creationId xmlns:a16="http://schemas.microsoft.com/office/drawing/2014/main" id="{15261469-090E-45C2-B067-4B755FDCF0F2}"/>
                </a:ext>
              </a:extLst>
            </p:cNvPr>
            <p:cNvSpPr/>
            <p:nvPr/>
          </p:nvSpPr>
          <p:spPr>
            <a:xfrm>
              <a:off x="2043781" y="3286340"/>
              <a:ext cx="1608389" cy="2476285"/>
            </a:xfrm>
            <a:prstGeom prst="rect">
              <a:avLst/>
            </a:prstGeom>
            <a:solidFill>
              <a:srgbClr val="C0DFC3"/>
            </a:solidFill>
            <a:ln w="28575">
              <a:solidFill>
                <a:srgbClr val="005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r>
                <a:rPr lang="en-GB" b="1" dirty="0">
                  <a:solidFill>
                    <a:schemeClr val="tx1"/>
                  </a:solidFill>
                </a:rPr>
                <a:t>Smelt</a:t>
              </a:r>
            </a:p>
          </p:txBody>
        </p:sp>
        <p:pic>
          <p:nvPicPr>
            <p:cNvPr id="29" name="Picture 28">
              <a:extLst>
                <a:ext uri="{FF2B5EF4-FFF2-40B4-BE49-F238E27FC236}">
                  <a16:creationId xmlns:a16="http://schemas.microsoft.com/office/drawing/2014/main" id="{DBAC70EA-4621-40A2-AC0F-F1991A1A62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4675" y="3519368"/>
              <a:ext cx="1008126" cy="1637160"/>
            </a:xfrm>
            <a:prstGeom prst="rect">
              <a:avLst/>
            </a:prstGeom>
          </p:spPr>
        </p:pic>
      </p:grpSp>
      <p:grpSp>
        <p:nvGrpSpPr>
          <p:cNvPr id="38" name="Group 37">
            <a:extLst>
              <a:ext uri="{FF2B5EF4-FFF2-40B4-BE49-F238E27FC236}">
                <a16:creationId xmlns:a16="http://schemas.microsoft.com/office/drawing/2014/main" id="{363AEA22-509C-4A2E-84B8-15DBD50A1CC4}"/>
              </a:ext>
            </a:extLst>
          </p:cNvPr>
          <p:cNvGrpSpPr/>
          <p:nvPr/>
        </p:nvGrpSpPr>
        <p:grpSpPr>
          <a:xfrm>
            <a:off x="3767806" y="3286340"/>
            <a:ext cx="1608389" cy="2476285"/>
            <a:chOff x="3767806" y="3286340"/>
            <a:chExt cx="1608389" cy="2476285"/>
          </a:xfrm>
        </p:grpSpPr>
        <p:sp>
          <p:nvSpPr>
            <p:cNvPr id="25" name="Rectangle 24">
              <a:extLst>
                <a:ext uri="{FF2B5EF4-FFF2-40B4-BE49-F238E27FC236}">
                  <a16:creationId xmlns:a16="http://schemas.microsoft.com/office/drawing/2014/main" id="{05AB5E41-D107-4C04-8E71-A6487BA4DB9B}"/>
                </a:ext>
              </a:extLst>
            </p:cNvPr>
            <p:cNvSpPr/>
            <p:nvPr/>
          </p:nvSpPr>
          <p:spPr>
            <a:xfrm>
              <a:off x="3767806" y="3286340"/>
              <a:ext cx="1608389" cy="2476285"/>
            </a:xfrm>
            <a:prstGeom prst="rect">
              <a:avLst/>
            </a:prstGeom>
            <a:solidFill>
              <a:srgbClr val="C0DFC3"/>
            </a:solidFill>
            <a:ln w="28575">
              <a:solidFill>
                <a:srgbClr val="005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r>
                <a:rPr lang="en-US" b="1" dirty="0">
                  <a:solidFill>
                    <a:schemeClr val="tx1"/>
                  </a:solidFill>
                </a:rPr>
                <a:t>Heard</a:t>
              </a:r>
            </a:p>
          </p:txBody>
        </p:sp>
        <p:pic>
          <p:nvPicPr>
            <p:cNvPr id="31" name="Picture 30">
              <a:extLst>
                <a:ext uri="{FF2B5EF4-FFF2-40B4-BE49-F238E27FC236}">
                  <a16:creationId xmlns:a16="http://schemas.microsoft.com/office/drawing/2014/main" id="{94D88FCE-BBF9-49D9-9927-2D3667ABEE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183" r="79147" b="30624"/>
            <a:stretch/>
          </p:blipFill>
          <p:spPr>
            <a:xfrm>
              <a:off x="4072032" y="3521851"/>
              <a:ext cx="999936" cy="1643905"/>
            </a:xfrm>
            <a:prstGeom prst="roundRect">
              <a:avLst>
                <a:gd name="adj" fmla="val 8594"/>
              </a:avLst>
            </a:prstGeom>
            <a:noFill/>
            <a:ln>
              <a:noFill/>
            </a:ln>
            <a:effectLst/>
          </p:spPr>
        </p:pic>
      </p:grpSp>
      <p:grpSp>
        <p:nvGrpSpPr>
          <p:cNvPr id="39" name="Group 38">
            <a:extLst>
              <a:ext uri="{FF2B5EF4-FFF2-40B4-BE49-F238E27FC236}">
                <a16:creationId xmlns:a16="http://schemas.microsoft.com/office/drawing/2014/main" id="{D385FABC-73FD-400C-80E9-E3FF5EBAADD6}"/>
              </a:ext>
            </a:extLst>
          </p:cNvPr>
          <p:cNvGrpSpPr/>
          <p:nvPr/>
        </p:nvGrpSpPr>
        <p:grpSpPr>
          <a:xfrm>
            <a:off x="5491831" y="3286340"/>
            <a:ext cx="1608389" cy="2476285"/>
            <a:chOff x="5491831" y="3286340"/>
            <a:chExt cx="1608389" cy="2476285"/>
          </a:xfrm>
        </p:grpSpPr>
        <p:sp>
          <p:nvSpPr>
            <p:cNvPr id="26" name="Rectangle 25">
              <a:extLst>
                <a:ext uri="{FF2B5EF4-FFF2-40B4-BE49-F238E27FC236}">
                  <a16:creationId xmlns:a16="http://schemas.microsoft.com/office/drawing/2014/main" id="{5E41F376-1DF9-44C3-9FBE-A76019B1B2B0}"/>
                </a:ext>
              </a:extLst>
            </p:cNvPr>
            <p:cNvSpPr/>
            <p:nvPr/>
          </p:nvSpPr>
          <p:spPr>
            <a:xfrm>
              <a:off x="5491831" y="3286340"/>
              <a:ext cx="1608389" cy="2476285"/>
            </a:xfrm>
            <a:prstGeom prst="rect">
              <a:avLst/>
            </a:prstGeom>
            <a:solidFill>
              <a:srgbClr val="C0DFC3"/>
            </a:solidFill>
            <a:ln w="28575">
              <a:solidFill>
                <a:srgbClr val="005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r>
                <a:rPr lang="en-GB" b="1" dirty="0">
                  <a:solidFill>
                    <a:schemeClr val="tx1"/>
                  </a:solidFill>
                </a:rPr>
                <a:t>Tasted</a:t>
              </a:r>
            </a:p>
          </p:txBody>
        </p:sp>
        <p:pic>
          <p:nvPicPr>
            <p:cNvPr id="33" name="Picture 32">
              <a:extLst>
                <a:ext uri="{FF2B5EF4-FFF2-40B4-BE49-F238E27FC236}">
                  <a16:creationId xmlns:a16="http://schemas.microsoft.com/office/drawing/2014/main" id="{DD26131C-6D00-4DB2-8F17-FC8749B9BA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3205" y="3561675"/>
              <a:ext cx="1220520" cy="1627520"/>
            </a:xfrm>
            <a:prstGeom prst="rect">
              <a:avLst/>
            </a:prstGeom>
          </p:spPr>
        </p:pic>
      </p:grpSp>
      <p:grpSp>
        <p:nvGrpSpPr>
          <p:cNvPr id="40" name="Group 39">
            <a:extLst>
              <a:ext uri="{FF2B5EF4-FFF2-40B4-BE49-F238E27FC236}">
                <a16:creationId xmlns:a16="http://schemas.microsoft.com/office/drawing/2014/main" id="{3056456F-03DB-447C-B125-408AE2EEAF79}"/>
              </a:ext>
            </a:extLst>
          </p:cNvPr>
          <p:cNvGrpSpPr/>
          <p:nvPr/>
        </p:nvGrpSpPr>
        <p:grpSpPr>
          <a:xfrm>
            <a:off x="7215856" y="3286340"/>
            <a:ext cx="1608389" cy="2476285"/>
            <a:chOff x="7215856" y="3286340"/>
            <a:chExt cx="1608389" cy="2476285"/>
          </a:xfrm>
        </p:grpSpPr>
        <p:sp>
          <p:nvSpPr>
            <p:cNvPr id="27" name="Rectangle 26">
              <a:extLst>
                <a:ext uri="{FF2B5EF4-FFF2-40B4-BE49-F238E27FC236}">
                  <a16:creationId xmlns:a16="http://schemas.microsoft.com/office/drawing/2014/main" id="{E3213AF4-4B3B-4E48-AE76-E25501A034D1}"/>
                </a:ext>
              </a:extLst>
            </p:cNvPr>
            <p:cNvSpPr/>
            <p:nvPr/>
          </p:nvSpPr>
          <p:spPr>
            <a:xfrm>
              <a:off x="7215856" y="3286340"/>
              <a:ext cx="1608389" cy="2476285"/>
            </a:xfrm>
            <a:prstGeom prst="rect">
              <a:avLst/>
            </a:prstGeom>
            <a:solidFill>
              <a:srgbClr val="C0DFC3"/>
            </a:solidFill>
            <a:ln w="28575">
              <a:solidFill>
                <a:srgbClr val="005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r>
                <a:rPr lang="en-GB" b="1" dirty="0">
                  <a:solidFill>
                    <a:schemeClr val="tx1"/>
                  </a:solidFill>
                </a:rPr>
                <a:t>Seen</a:t>
              </a:r>
            </a:p>
          </p:txBody>
        </p:sp>
        <p:pic>
          <p:nvPicPr>
            <p:cNvPr id="35" name="Picture 34">
              <a:extLst>
                <a:ext uri="{FF2B5EF4-FFF2-40B4-BE49-F238E27FC236}">
                  <a16:creationId xmlns:a16="http://schemas.microsoft.com/office/drawing/2014/main" id="{53B9A616-539F-4181-86A5-CDE85C4C5B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6750" y="3776398"/>
              <a:ext cx="1246599" cy="1198074"/>
            </a:xfrm>
            <a:prstGeom prst="rect">
              <a:avLst/>
            </a:prstGeom>
          </p:spPr>
        </p:pic>
      </p:grpSp>
    </p:spTree>
    <p:extLst>
      <p:ext uri="{BB962C8B-B14F-4D97-AF65-F5344CB8AC3E}">
        <p14:creationId xmlns:p14="http://schemas.microsoft.com/office/powerpoint/2010/main" val="209271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75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75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75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left)">
                                      <p:cBhvr>
                                        <p:cTn id="26" dur="75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75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BBF09A-DC04-4EA7-BBA4-45BDAA5669C8}"/>
              </a:ext>
            </a:extLst>
          </p:cNvPr>
          <p:cNvSpPr/>
          <p:nvPr/>
        </p:nvSpPr>
        <p:spPr>
          <a:xfrm>
            <a:off x="1914875" y="267673"/>
            <a:ext cx="5314250" cy="338554"/>
          </a:xfrm>
          <a:prstGeom prst="rect">
            <a:avLst/>
          </a:prstGeom>
          <a:solidFill>
            <a:srgbClr val="C0DFC3"/>
          </a:solidFill>
          <a:ln w="19050">
            <a:solidFill>
              <a:srgbClr val="005722"/>
            </a:solidFill>
          </a:ln>
        </p:spPr>
        <p:txBody>
          <a:bodyPr wrap="square">
            <a:spAutoFit/>
          </a:bodyPr>
          <a:lstStyle/>
          <a:p>
            <a:pPr algn="ctr"/>
            <a:r>
              <a:rPr lang="en-US" altLang="en-US" sz="1600" dirty="0"/>
              <a:t>Can you use your 5 senses to write about this setting?</a:t>
            </a:r>
          </a:p>
        </p:txBody>
      </p:sp>
      <p:sp>
        <p:nvSpPr>
          <p:cNvPr id="6" name="Rectangle 5">
            <a:extLst>
              <a:ext uri="{FF2B5EF4-FFF2-40B4-BE49-F238E27FC236}">
                <a16:creationId xmlns:a16="http://schemas.microsoft.com/office/drawing/2014/main" id="{27957D4F-2522-4819-A5BE-D47EA0E5C2E6}"/>
              </a:ext>
            </a:extLst>
          </p:cNvPr>
          <p:cNvSpPr/>
          <p:nvPr/>
        </p:nvSpPr>
        <p:spPr>
          <a:xfrm>
            <a:off x="281207" y="843773"/>
            <a:ext cx="2368538" cy="338554"/>
          </a:xfrm>
          <a:prstGeom prst="rect">
            <a:avLst/>
          </a:prstGeom>
          <a:solidFill>
            <a:srgbClr val="C0DFC3"/>
          </a:solidFill>
          <a:ln w="19050">
            <a:solidFill>
              <a:srgbClr val="005722"/>
            </a:solidFill>
          </a:ln>
        </p:spPr>
        <p:txBody>
          <a:bodyPr wrap="square">
            <a:spAutoFit/>
          </a:bodyPr>
          <a:lstStyle/>
          <a:p>
            <a:pPr algn="ctr"/>
            <a:r>
              <a:rPr lang="en-US" altLang="en-US" sz="1600" dirty="0"/>
              <a:t>What does it smell like?</a:t>
            </a:r>
          </a:p>
        </p:txBody>
      </p:sp>
      <p:sp>
        <p:nvSpPr>
          <p:cNvPr id="5" name="Rectangle 4">
            <a:extLst>
              <a:ext uri="{FF2B5EF4-FFF2-40B4-BE49-F238E27FC236}">
                <a16:creationId xmlns:a16="http://schemas.microsoft.com/office/drawing/2014/main" id="{C7C2F3DB-385D-4114-9271-95C0184FF5A2}"/>
              </a:ext>
            </a:extLst>
          </p:cNvPr>
          <p:cNvSpPr/>
          <p:nvPr/>
        </p:nvSpPr>
        <p:spPr>
          <a:xfrm>
            <a:off x="3387731" y="843773"/>
            <a:ext cx="2368538" cy="338554"/>
          </a:xfrm>
          <a:prstGeom prst="rect">
            <a:avLst/>
          </a:prstGeom>
          <a:solidFill>
            <a:srgbClr val="C0DFC3"/>
          </a:solidFill>
          <a:ln w="19050">
            <a:solidFill>
              <a:srgbClr val="005722"/>
            </a:solidFill>
          </a:ln>
        </p:spPr>
        <p:txBody>
          <a:bodyPr wrap="square">
            <a:spAutoFit/>
          </a:bodyPr>
          <a:lstStyle/>
          <a:p>
            <a:pPr algn="ctr"/>
            <a:r>
              <a:rPr lang="en-US" altLang="en-US" sz="1600" dirty="0"/>
              <a:t>What can you hear?</a:t>
            </a:r>
          </a:p>
        </p:txBody>
      </p:sp>
      <p:sp>
        <p:nvSpPr>
          <p:cNvPr id="9" name="Rectangle 8">
            <a:extLst>
              <a:ext uri="{FF2B5EF4-FFF2-40B4-BE49-F238E27FC236}">
                <a16:creationId xmlns:a16="http://schemas.microsoft.com/office/drawing/2014/main" id="{36E0E570-1B23-436A-8863-99B50B2B3E7D}"/>
              </a:ext>
            </a:extLst>
          </p:cNvPr>
          <p:cNvSpPr/>
          <p:nvPr/>
        </p:nvSpPr>
        <p:spPr>
          <a:xfrm>
            <a:off x="6484726" y="843773"/>
            <a:ext cx="2368538" cy="338554"/>
          </a:xfrm>
          <a:prstGeom prst="rect">
            <a:avLst/>
          </a:prstGeom>
          <a:solidFill>
            <a:srgbClr val="C0DFC3"/>
          </a:solidFill>
          <a:ln w="19050">
            <a:solidFill>
              <a:srgbClr val="005722"/>
            </a:solidFill>
          </a:ln>
        </p:spPr>
        <p:txBody>
          <a:bodyPr wrap="square">
            <a:spAutoFit/>
          </a:bodyPr>
          <a:lstStyle/>
          <a:p>
            <a:pPr algn="ctr"/>
            <a:r>
              <a:rPr lang="en-US" altLang="en-US" sz="1600" dirty="0"/>
              <a:t>What can you see?</a:t>
            </a:r>
          </a:p>
        </p:txBody>
      </p:sp>
      <p:sp>
        <p:nvSpPr>
          <p:cNvPr id="8" name="Rectangle 7">
            <a:extLst>
              <a:ext uri="{FF2B5EF4-FFF2-40B4-BE49-F238E27FC236}">
                <a16:creationId xmlns:a16="http://schemas.microsoft.com/office/drawing/2014/main" id="{FDB74176-C74C-4AB9-B278-C01E0C4BE7D7}"/>
              </a:ext>
            </a:extLst>
          </p:cNvPr>
          <p:cNvSpPr/>
          <p:nvPr/>
        </p:nvSpPr>
        <p:spPr>
          <a:xfrm>
            <a:off x="1852546" y="1273254"/>
            <a:ext cx="2368538" cy="338554"/>
          </a:xfrm>
          <a:prstGeom prst="rect">
            <a:avLst/>
          </a:prstGeom>
          <a:solidFill>
            <a:srgbClr val="C0DFC3"/>
          </a:solidFill>
          <a:ln w="19050">
            <a:solidFill>
              <a:srgbClr val="005722"/>
            </a:solidFill>
          </a:ln>
        </p:spPr>
        <p:txBody>
          <a:bodyPr wrap="square">
            <a:spAutoFit/>
          </a:bodyPr>
          <a:lstStyle/>
          <a:p>
            <a:pPr algn="ctr"/>
            <a:r>
              <a:rPr lang="en-US" altLang="en-US" sz="1600" dirty="0"/>
              <a:t>What can you taste?</a:t>
            </a:r>
          </a:p>
        </p:txBody>
      </p:sp>
      <p:sp>
        <p:nvSpPr>
          <p:cNvPr id="10" name="Rectangle 9">
            <a:extLst>
              <a:ext uri="{FF2B5EF4-FFF2-40B4-BE49-F238E27FC236}">
                <a16:creationId xmlns:a16="http://schemas.microsoft.com/office/drawing/2014/main" id="{B0B5929F-BC2E-4213-9536-CD93D09F0CA8}"/>
              </a:ext>
            </a:extLst>
          </p:cNvPr>
          <p:cNvSpPr/>
          <p:nvPr/>
        </p:nvSpPr>
        <p:spPr>
          <a:xfrm>
            <a:off x="4922916" y="1271525"/>
            <a:ext cx="2368538" cy="338554"/>
          </a:xfrm>
          <a:prstGeom prst="rect">
            <a:avLst/>
          </a:prstGeom>
          <a:solidFill>
            <a:srgbClr val="C0DFC3"/>
          </a:solidFill>
          <a:ln w="19050">
            <a:solidFill>
              <a:srgbClr val="005722"/>
            </a:solidFill>
          </a:ln>
        </p:spPr>
        <p:txBody>
          <a:bodyPr wrap="square">
            <a:spAutoFit/>
          </a:bodyPr>
          <a:lstStyle/>
          <a:p>
            <a:pPr algn="ctr"/>
            <a:r>
              <a:rPr lang="en-US" altLang="en-US" sz="1600" dirty="0"/>
              <a:t>What can you touch?</a:t>
            </a:r>
          </a:p>
        </p:txBody>
      </p:sp>
    </p:spTree>
    <p:extLst>
      <p:ext uri="{BB962C8B-B14F-4D97-AF65-F5344CB8AC3E}">
        <p14:creationId xmlns:p14="http://schemas.microsoft.com/office/powerpoint/2010/main" val="234586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6666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decel="66667"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750" fill="hold"/>
                                        <p:tgtEl>
                                          <p:spTgt spid="6"/>
                                        </p:tgtEl>
                                        <p:attrNameLst>
                                          <p:attrName>ppt_x</p:attrName>
                                        </p:attrNameLst>
                                      </p:cBhvr>
                                      <p:tavLst>
                                        <p:tav tm="0">
                                          <p:val>
                                            <p:strVal val="0-#ppt_w/2"/>
                                          </p:val>
                                        </p:tav>
                                        <p:tav tm="100000">
                                          <p:val>
                                            <p:strVal val="#ppt_x"/>
                                          </p:val>
                                        </p:tav>
                                      </p:tavLst>
                                    </p:anim>
                                    <p:anim calcmode="lin" valueType="num">
                                      <p:cBhvr additive="base">
                                        <p:cTn id="13" dur="75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decel="66667"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750" fill="hold"/>
                                        <p:tgtEl>
                                          <p:spTgt spid="5"/>
                                        </p:tgtEl>
                                        <p:attrNameLst>
                                          <p:attrName>ppt_x</p:attrName>
                                        </p:attrNameLst>
                                      </p:cBhvr>
                                      <p:tavLst>
                                        <p:tav tm="0">
                                          <p:val>
                                            <p:strVal val="0-#ppt_w/2"/>
                                          </p:val>
                                        </p:tav>
                                        <p:tav tm="100000">
                                          <p:val>
                                            <p:strVal val="#ppt_x"/>
                                          </p:val>
                                        </p:tav>
                                      </p:tavLst>
                                    </p:anim>
                                    <p:anim calcmode="lin" valueType="num">
                                      <p:cBhvr additive="base">
                                        <p:cTn id="18" dur="75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2" presetClass="entr" presetSubtype="8" decel="66667"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750" fill="hold"/>
                                        <p:tgtEl>
                                          <p:spTgt spid="9"/>
                                        </p:tgtEl>
                                        <p:attrNameLst>
                                          <p:attrName>ppt_x</p:attrName>
                                        </p:attrNameLst>
                                      </p:cBhvr>
                                      <p:tavLst>
                                        <p:tav tm="0">
                                          <p:val>
                                            <p:strVal val="0-#ppt_w/2"/>
                                          </p:val>
                                        </p:tav>
                                        <p:tav tm="100000">
                                          <p:val>
                                            <p:strVal val="#ppt_x"/>
                                          </p:val>
                                        </p:tav>
                                      </p:tavLst>
                                    </p:anim>
                                    <p:anim calcmode="lin" valueType="num">
                                      <p:cBhvr additive="base">
                                        <p:cTn id="23" dur="75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8" decel="66667"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750" fill="hold"/>
                                        <p:tgtEl>
                                          <p:spTgt spid="8"/>
                                        </p:tgtEl>
                                        <p:attrNameLst>
                                          <p:attrName>ppt_x</p:attrName>
                                        </p:attrNameLst>
                                      </p:cBhvr>
                                      <p:tavLst>
                                        <p:tav tm="0">
                                          <p:val>
                                            <p:strVal val="0-#ppt_w/2"/>
                                          </p:val>
                                        </p:tav>
                                        <p:tav tm="100000">
                                          <p:val>
                                            <p:strVal val="#ppt_x"/>
                                          </p:val>
                                        </p:tav>
                                      </p:tavLst>
                                    </p:anim>
                                    <p:anim calcmode="lin" valueType="num">
                                      <p:cBhvr additive="base">
                                        <p:cTn id="28" dur="750" fill="hold"/>
                                        <p:tgtEl>
                                          <p:spTgt spid="8"/>
                                        </p:tgtEl>
                                        <p:attrNameLst>
                                          <p:attrName>ppt_y</p:attrName>
                                        </p:attrNameLst>
                                      </p:cBhvr>
                                      <p:tavLst>
                                        <p:tav tm="0">
                                          <p:val>
                                            <p:strVal val="#ppt_y"/>
                                          </p:val>
                                        </p:tav>
                                        <p:tav tm="100000">
                                          <p:val>
                                            <p:strVal val="#ppt_y"/>
                                          </p:val>
                                        </p:tav>
                                      </p:tavLst>
                                    </p:anim>
                                  </p:childTnLst>
                                </p:cTn>
                              </p:par>
                            </p:childTnLst>
                          </p:cTn>
                        </p:par>
                        <p:par>
                          <p:cTn id="29" fill="hold">
                            <p:stCondLst>
                              <p:cond delay="3750"/>
                            </p:stCondLst>
                            <p:childTnLst>
                              <p:par>
                                <p:cTn id="30" presetID="2" presetClass="entr" presetSubtype="8" decel="66667"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750" fill="hold"/>
                                        <p:tgtEl>
                                          <p:spTgt spid="10"/>
                                        </p:tgtEl>
                                        <p:attrNameLst>
                                          <p:attrName>ppt_x</p:attrName>
                                        </p:attrNameLst>
                                      </p:cBhvr>
                                      <p:tavLst>
                                        <p:tav tm="0">
                                          <p:val>
                                            <p:strVal val="0-#ppt_w/2"/>
                                          </p:val>
                                        </p:tav>
                                        <p:tav tm="100000">
                                          <p:val>
                                            <p:strVal val="#ppt_x"/>
                                          </p:val>
                                        </p:tav>
                                      </p:tavLst>
                                    </p:anim>
                                    <p:anim calcmode="lin" valueType="num">
                                      <p:cBhvr additive="base">
                                        <p:cTn id="33"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5" grpId="0" animBg="1"/>
      <p:bldP spid="9" grpId="0" animBg="1"/>
      <p:bldP spid="8" grpId="0" animBg="1"/>
      <p:bldP spid="10"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B37D4A5-90BB-4844-98B2-369F398C181C}" vid="{00783449-5817-44E1-8606-1A7DF4C9CE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389</TotalTime>
  <Words>553</Words>
  <Application>Microsoft Office PowerPoint</Application>
  <PresentationFormat>On-screen Show (4:3)</PresentationFormat>
  <Paragraphs>84</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Twinkl</vt:lpstr>
      <vt:lpstr>Calibri</vt:lpstr>
      <vt:lpstr>Arial</vt:lpstr>
      <vt:lpstr>Office Theme</vt:lpstr>
      <vt:lpstr>PowerPoint Presentation</vt:lpstr>
      <vt:lpstr>Sensational Settings</vt:lpstr>
      <vt:lpstr>Sensational Settings</vt:lpstr>
      <vt:lpstr>Sensational Settings</vt:lpstr>
      <vt:lpstr>PowerPoint Presentation</vt:lpstr>
      <vt:lpstr>PowerPoint Presentation</vt:lpstr>
      <vt:lpstr>PowerPoint Presentation</vt:lpstr>
      <vt:lpstr>Sensational Settings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Richard Wehli</dc:creator>
  <cp:lastModifiedBy>Madeline Pengelly - Long Sutton</cp:lastModifiedBy>
  <cp:revision>35</cp:revision>
  <dcterms:created xsi:type="dcterms:W3CDTF">2020-09-09T09:15:51Z</dcterms:created>
  <dcterms:modified xsi:type="dcterms:W3CDTF">2021-09-28T14:18:54Z</dcterms:modified>
</cp:coreProperties>
</file>