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9" r:id="rId13"/>
    <p:sldId id="274" r:id="rId14"/>
    <p:sldId id="268" r:id="rId15"/>
    <p:sldId id="270" r:id="rId16"/>
    <p:sldId id="271" r:id="rId17"/>
    <p:sldId id="272" r:id="rId18"/>
    <p:sldId id="273" r:id="rId19"/>
  </p:sldIdLst>
  <p:sldSz cx="9144000" cy="6858000" type="screen4x3"/>
  <p:notesSz cx="6797675" cy="9926638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BDBDB"/>
          </a:solidFill>
        </a:fill>
      </a:tcStyle>
    </a:wholeTbl>
    <a:band2H>
      <a:tcTxStyle/>
      <a:tcStyle>
        <a:tcBdr/>
        <a:fill>
          <a:solidFill>
            <a:srgbClr val="EEEEEE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3CECE"/>
          </a:solidFill>
        </a:fill>
      </a:tcStyle>
    </a:wholeTbl>
    <a:band2H>
      <a:tcTxStyle/>
      <a:tcStyle>
        <a:tcBdr/>
        <a:fill>
          <a:solidFill>
            <a:srgbClr val="F1E8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0" d="100"/>
          <a:sy n="40" d="100"/>
        </p:scale>
        <p:origin x="66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" name="Shape 18"/>
          <p:cNvSpPr>
            <a:spLocks noGrp="1"/>
          </p:cNvSpPr>
          <p:nvPr>
            <p:ph type="body" sz="quarter" idx="1"/>
          </p:nvPr>
        </p:nvSpPr>
        <p:spPr>
          <a:xfrm>
            <a:off x="906357" y="4715153"/>
            <a:ext cx="4984962" cy="44669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370012" y="769937"/>
            <a:ext cx="7315201" cy="16684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5103812" y="2438400"/>
            <a:ext cx="3581401" cy="441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28180" y="6414758"/>
            <a:ext cx="258620" cy="248302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235200" marR="0" indent="-4064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692400" marR="0" indent="-4064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3149600" marR="0" indent="-4064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606800" marR="0" indent="-4064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4064000" marR="0" indent="-4064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milylearning.org.uk/phonics_games.html" TargetMode="External"/><Relationship Id="rId2" Type="http://schemas.openxmlformats.org/officeDocument/2006/relationships/hyperlink" Target="http://www.letters-and-sounds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channel/UCP_FbjYUP_UtldV2K_-niWw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8"/>
          <p:cNvSpPr txBox="1">
            <a:spLocks noGrp="1"/>
          </p:cNvSpPr>
          <p:nvPr>
            <p:ph type="title" idx="4294967295"/>
          </p:nvPr>
        </p:nvSpPr>
        <p:spPr>
          <a:xfrm>
            <a:off x="685800" y="2422525"/>
            <a:ext cx="7772400" cy="146367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54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r>
              <a:t>Phonics</a:t>
            </a:r>
          </a:p>
        </p:txBody>
      </p:sp>
      <p:sp>
        <p:nvSpPr>
          <p:cNvPr id="21" name="Shape 9"/>
          <p:cNvSpPr txBox="1">
            <a:spLocks noGrp="1"/>
          </p:cNvSpPr>
          <p:nvPr>
            <p:ph type="body" sz="quarter" idx="4294967295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1000"/>
              </a:spcBef>
              <a:buSzTx/>
              <a:buNone/>
              <a:defRPr sz="4400">
                <a:solidFill>
                  <a:srgbClr val="00009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r>
              <a:t>Welcome to ‘Advanced phonics’ for parents.</a:t>
            </a:r>
          </a:p>
        </p:txBody>
      </p:sp>
      <p:pic>
        <p:nvPicPr>
          <p:cNvPr id="22" name="image1.png" descr="im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974725"/>
            <a:ext cx="2222500" cy="23241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35"/>
          <p:cNvSpPr txBox="1">
            <a:spLocks noGrp="1"/>
          </p:cNvSpPr>
          <p:nvPr>
            <p:ph type="sldNum" sz="quarter" idx="4294967295"/>
          </p:nvPr>
        </p:nvSpPr>
        <p:spPr>
          <a:xfrm>
            <a:off x="8532490" y="6471776"/>
            <a:ext cx="154310" cy="134268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 fontScale="92500" lnSpcReduction="20000"/>
          </a:bodyPr>
          <a:lstStyle>
            <a:lvl1pPr defTabSz="425194">
              <a:defRPr sz="1100"/>
            </a:lvl1pPr>
          </a:lstStyle>
          <a:p>
            <a:fld id="{86CB4B4D-7CA3-9044-876B-883B54F8677D}" type="slidenum">
              <a:t>10</a:t>
            </a:fld>
            <a:endParaRPr/>
          </a:p>
        </p:txBody>
      </p:sp>
      <p:sp>
        <p:nvSpPr>
          <p:cNvPr id="48" name="Shape 36"/>
          <p:cNvSpPr txBox="1"/>
          <p:nvPr/>
        </p:nvSpPr>
        <p:spPr>
          <a:xfrm>
            <a:off x="250392" y="1224279"/>
            <a:ext cx="8605116" cy="4434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27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Practise reading and spelling words with adjacent consonants and words with newly learned graphemes.</a:t>
            </a:r>
          </a:p>
          <a:p>
            <a:pPr>
              <a:defRPr sz="27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Use the correct terminology - word, singular, plural, capital letter, full-stop, punctuation</a:t>
            </a:r>
          </a:p>
          <a:p>
            <a:pPr>
              <a:defRPr sz="27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Practise reading sentences</a:t>
            </a:r>
          </a:p>
          <a:p>
            <a:pPr>
              <a:defRPr sz="27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Practise writing sentences</a:t>
            </a:r>
          </a:p>
          <a:p>
            <a:pPr>
              <a:defRPr sz="27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Make plurals using s and es</a:t>
            </a:r>
          </a:p>
          <a:p>
            <a:pPr>
              <a:defRPr sz="27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Add suffixes </a:t>
            </a:r>
            <a:r>
              <a:rPr b="1"/>
              <a:t>er,est,</a:t>
            </a:r>
            <a:r>
              <a:t> </a:t>
            </a:r>
            <a:r>
              <a:rPr b="1"/>
              <a:t>ing</a:t>
            </a:r>
            <a:r>
              <a:t> and </a:t>
            </a:r>
            <a:r>
              <a:rPr b="1"/>
              <a:t>ed</a:t>
            </a:r>
          </a:p>
          <a:p>
            <a:pPr>
              <a:defRPr sz="27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Add the prefix </a:t>
            </a:r>
            <a:r>
              <a:rPr b="1"/>
              <a:t>un</a:t>
            </a:r>
            <a:r>
              <a:t> to change the meaning of verbs</a:t>
            </a:r>
          </a:p>
        </p:txBody>
      </p:sp>
      <p:sp>
        <p:nvSpPr>
          <p:cNvPr id="49" name="Shape 37"/>
          <p:cNvSpPr txBox="1">
            <a:spLocks noGrp="1"/>
          </p:cNvSpPr>
          <p:nvPr>
            <p:ph type="title" idx="4294967295"/>
          </p:nvPr>
        </p:nvSpPr>
        <p:spPr>
          <a:xfrm>
            <a:off x="544512" y="4443"/>
            <a:ext cx="7315201" cy="146129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r>
              <a:rPr dirty="0"/>
              <a:t>Year 1</a:t>
            </a:r>
            <a:r>
              <a:rPr lang="en-GB" dirty="0"/>
              <a:t> grammar</a:t>
            </a:r>
            <a:endParaRPr dirty="0"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42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r>
              <a:t>Tricky words</a:t>
            </a:r>
          </a:p>
        </p:txBody>
      </p:sp>
      <p:sp>
        <p:nvSpPr>
          <p:cNvPr id="55" name="Shape 43"/>
          <p:cNvSpPr txBox="1"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907557" indent="-907557" defTabSz="421575">
              <a:spcBef>
                <a:spcPts val="500"/>
              </a:spcBef>
              <a:buChar char="•"/>
              <a:defRPr sz="291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rPr dirty="0"/>
              <a:t>Tricky words are words that usually cannot be decoded using synthetic phonics so they are taught as sight words. </a:t>
            </a:r>
          </a:p>
          <a:p>
            <a:pPr marL="907557" indent="-907557" defTabSz="421575">
              <a:spcBef>
                <a:spcPts val="500"/>
              </a:spcBef>
              <a:buChar char="•"/>
              <a:defRPr sz="291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rPr dirty="0"/>
              <a:t>During each phase the children are introduced to some tricky words which they have to learn how to read and write.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48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r>
              <a:t>High Frequency words</a:t>
            </a:r>
          </a:p>
        </p:txBody>
      </p:sp>
      <p:sp>
        <p:nvSpPr>
          <p:cNvPr id="61" name="Shape 49"/>
          <p:cNvSpPr txBox="1"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0" tIns="0" rIns="0" bIns="0">
            <a:normAutofit fontScale="92500" lnSpcReduction="20000"/>
          </a:bodyPr>
          <a:lstStyle>
            <a:lvl1pPr marL="1083732" indent="-1083732">
              <a:buChar char="•"/>
              <a:defRPr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r>
              <a:rPr dirty="0"/>
              <a:t>These are words that appear most frequently in written English.</a:t>
            </a:r>
            <a:endParaRPr lang="en-GB" dirty="0"/>
          </a:p>
          <a:p>
            <a:r>
              <a:rPr dirty="0"/>
              <a:t>Children will encounter them in their reading books and will need to use them in their writing.</a:t>
            </a:r>
            <a:endParaRPr lang="en-GB" dirty="0"/>
          </a:p>
          <a:p>
            <a:r>
              <a:rPr lang="en-GB" dirty="0"/>
              <a:t>We hope that children will be able to read these as speed words - They will have a series speed word sheets  as homework which support their quick recall of high frequency and tricky words.</a:t>
            </a:r>
          </a:p>
          <a:p>
            <a:endParaRPr dirty="0"/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48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 lIns="0" tIns="0" rIns="0" bIns="0">
            <a:normAutofit fontScale="90000"/>
          </a:bodyPr>
          <a:lstStyle>
            <a:lvl1pPr>
              <a:defRPr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r>
              <a:rPr lang="en-GB" dirty="0"/>
              <a:t>How to support your child at home</a:t>
            </a:r>
            <a:endParaRPr dirty="0"/>
          </a:p>
        </p:txBody>
      </p:sp>
      <p:sp>
        <p:nvSpPr>
          <p:cNvPr id="61" name="Shape 49"/>
          <p:cNvSpPr txBox="1"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0" tIns="0" rIns="0" bIns="0">
            <a:normAutofit fontScale="92500" lnSpcReduction="10000"/>
          </a:bodyPr>
          <a:lstStyle>
            <a:lvl1pPr marL="1083732" indent="-1083732">
              <a:buChar char="•"/>
              <a:defRPr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r>
              <a:rPr lang="en-GB" dirty="0"/>
              <a:t>Encourage them to read with you everyday</a:t>
            </a:r>
          </a:p>
          <a:p>
            <a:r>
              <a:rPr lang="en-GB" dirty="0"/>
              <a:t>Read to them everyday</a:t>
            </a:r>
          </a:p>
          <a:p>
            <a:r>
              <a:rPr lang="en-GB" dirty="0"/>
              <a:t>Give them opportunities to write with you  – shopping lists, notes, letters, cards, emails</a:t>
            </a:r>
          </a:p>
          <a:p>
            <a:r>
              <a:rPr lang="en-GB" dirty="0"/>
              <a:t>Remind them to use their phonics – to sound out, to blend, to spot any digraphs, to ‘chunk’ long words, find </a:t>
            </a:r>
            <a:r>
              <a:rPr lang="en-GB"/>
              <a:t>spelling patterns.</a:t>
            </a:r>
            <a:endParaRPr lang="en-GB"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03109486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45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/>
          </a:p>
        </p:txBody>
      </p:sp>
      <p:graphicFrame>
        <p:nvGraphicFramePr>
          <p:cNvPr id="58" name="Table 46"/>
          <p:cNvGraphicFramePr/>
          <p:nvPr/>
        </p:nvGraphicFramePr>
        <p:xfrm>
          <a:off x="457200" y="0"/>
          <a:ext cx="8229597" cy="6430962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04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43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1325">
                <a:tc>
                  <a:txBody>
                    <a:bodyPr/>
                    <a:lstStyle/>
                    <a:p>
                      <a:pPr algn="l">
                        <a:defRPr sz="1800" b="0" i="0"/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"/>
                        </a:rPr>
                        <a:t>Phase 2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 i="0"/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"/>
                        </a:rPr>
                        <a:t>Phase 3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 i="0"/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"/>
                        </a:rPr>
                        <a:t>Phase 4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 i="0"/>
                      </a:pPr>
                      <a:r>
                        <a:rPr b="1">
                          <a:solidFill>
                            <a:srgbClr val="FFFFFF"/>
                          </a:solidFill>
                          <a:sym typeface="Helvetica"/>
                        </a:rPr>
                        <a:t>Phase 5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89637">
                <a:tc>
                  <a:txBody>
                    <a:bodyPr/>
                    <a:lstStyle/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is </a:t>
                      </a:r>
                    </a:p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it </a:t>
                      </a:r>
                    </a:p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in</a:t>
                      </a:r>
                    </a:p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at</a:t>
                      </a:r>
                    </a:p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and</a:t>
                      </a:r>
                    </a:p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to</a:t>
                      </a:r>
                    </a:p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the</a:t>
                      </a:r>
                    </a:p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no</a:t>
                      </a:r>
                    </a:p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go</a:t>
                      </a:r>
                    </a:p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I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we</a:t>
                      </a:r>
                    </a:p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all</a:t>
                      </a:r>
                    </a:p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me</a:t>
                      </a:r>
                    </a:p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be</a:t>
                      </a:r>
                    </a:p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he</a:t>
                      </a:r>
                    </a:p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she</a:t>
                      </a:r>
                    </a:p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was</a:t>
                      </a:r>
                    </a:p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they</a:t>
                      </a:r>
                    </a:p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her</a:t>
                      </a:r>
                    </a:p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are</a:t>
                      </a:r>
                    </a:p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my</a:t>
                      </a:r>
                    </a:p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you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by</a:t>
                      </a:r>
                    </a:p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said</a:t>
                      </a:r>
                    </a:p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so</a:t>
                      </a:r>
                    </a:p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like</a:t>
                      </a:r>
                    </a:p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some</a:t>
                      </a:r>
                    </a:p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come</a:t>
                      </a:r>
                    </a:p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have</a:t>
                      </a:r>
                    </a:p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were</a:t>
                      </a:r>
                    </a:p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little</a:t>
                      </a:r>
                    </a:p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there</a:t>
                      </a:r>
                    </a:p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one</a:t>
                      </a:r>
                    </a:p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do</a:t>
                      </a:r>
                    </a:p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when</a:t>
                      </a:r>
                    </a:p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out</a:t>
                      </a:r>
                    </a:p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what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people</a:t>
                      </a:r>
                    </a:p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could</a:t>
                      </a:r>
                    </a:p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(would, should)</a:t>
                      </a:r>
                    </a:p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looked</a:t>
                      </a:r>
                    </a:p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Mr</a:t>
                      </a:r>
                    </a:p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Mrs</a:t>
                      </a:r>
                    </a:p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also</a:t>
                      </a:r>
                    </a:p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called</a:t>
                      </a:r>
                    </a:p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asked</a:t>
                      </a:r>
                    </a:p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water</a:t>
                      </a:r>
                    </a:p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where</a:t>
                      </a:r>
                    </a:p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who </a:t>
                      </a:r>
                    </a:p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again</a:t>
                      </a:r>
                    </a:p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because</a:t>
                      </a:r>
                    </a:p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laughed</a:t>
                      </a:r>
                    </a:p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Friends</a:t>
                      </a:r>
                    </a:p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once</a:t>
                      </a:r>
                    </a:p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good</a:t>
                      </a:r>
                    </a:p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how</a:t>
                      </a:r>
                    </a:p>
                    <a:p>
                      <a:pPr algn="l">
                        <a:defRPr sz="1800" b="0" i="0">
                          <a:sym typeface="Helvetica"/>
                        </a:defRPr>
                      </a:pPr>
                      <a:r>
                        <a:t>did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51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306324">
              <a:defRPr sz="29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r>
              <a:t>Using the internet to support learning at home</a:t>
            </a:r>
          </a:p>
        </p:txBody>
      </p:sp>
      <p:sp>
        <p:nvSpPr>
          <p:cNvPr id="64" name="Shape 52"/>
          <p:cNvSpPr txBox="1"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buSzTx/>
              <a:buNone/>
            </a:pPr>
            <a:r>
              <a:rPr dirty="0"/>
              <a:t>Here is a selection of good websites to help you support your child at home:</a:t>
            </a:r>
          </a:p>
          <a:p>
            <a:pPr>
              <a:buSzTx/>
              <a:buNone/>
            </a:pPr>
            <a:r>
              <a:rPr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/>
              </a:rPr>
              <a:t>http://www.letters-and-sounds.com/</a:t>
            </a:r>
            <a:endParaRPr sz="1800" dirty="0"/>
          </a:p>
          <a:p>
            <a:pPr>
              <a:buSzTx/>
              <a:buNone/>
            </a:pPr>
            <a:r>
              <a:rPr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/>
              </a:rPr>
              <a:t>http://www.familylearning.org.uk/phonics_games.html</a:t>
            </a:r>
            <a:endParaRPr lang="en-GB" u="sng" dirty="0">
              <a:solidFill>
                <a:srgbClr val="0000FF"/>
              </a:solidFill>
              <a:uFill>
                <a:solidFill>
                  <a:srgbClr val="0000FF"/>
                </a:solidFill>
              </a:uFill>
            </a:endParaRPr>
          </a:p>
          <a:p>
            <a:pPr>
              <a:buSzTx/>
              <a:buNone/>
            </a:pPr>
            <a:r>
              <a:rPr lang="en-GB" sz="2800" dirty="0">
                <a:hlinkClick r:id="rId4"/>
              </a:rPr>
              <a:t>https://www.youtube.com/channel/UCP_FbjYUP_UtldV2K_-niWw</a:t>
            </a:r>
            <a:endParaRPr lang="en-GB" sz="2800" u="sng" dirty="0">
              <a:solidFill>
                <a:srgbClr val="0000FF"/>
              </a:solidFill>
              <a:uFill>
                <a:solidFill>
                  <a:srgbClr val="0000FF"/>
                </a:solidFill>
              </a:uFill>
            </a:endParaRPr>
          </a:p>
          <a:p>
            <a:pPr>
              <a:buSzTx/>
              <a:buNone/>
            </a:pPr>
            <a:endParaRPr sz="1800" dirty="0"/>
          </a:p>
          <a:p>
            <a:pPr>
              <a:buSzTx/>
              <a:buNone/>
            </a:pPr>
            <a:r>
              <a:rPr dirty="0"/>
              <a:t>oxford owl – reading schemes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54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r>
              <a:rPr dirty="0"/>
              <a:t>Year 1 phonics </a:t>
            </a:r>
            <a:r>
              <a:rPr lang="en-GB" dirty="0"/>
              <a:t>screening</a:t>
            </a:r>
            <a:endParaRPr dirty="0"/>
          </a:p>
        </p:txBody>
      </p:sp>
      <p:sp>
        <p:nvSpPr>
          <p:cNvPr id="67" name="Shape 55"/>
          <p:cNvSpPr txBox="1">
            <a:spLocks noGrp="1"/>
          </p:cNvSpPr>
          <p:nvPr>
            <p:ph type="body" idx="4294967295"/>
          </p:nvPr>
        </p:nvSpPr>
        <p:spPr>
          <a:xfrm>
            <a:off x="457200" y="1193800"/>
            <a:ext cx="8229600" cy="493236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308608" indent="-308608" defTabSz="411479">
              <a:spcBef>
                <a:spcPts val="600"/>
              </a:spcBef>
              <a:buSzTx/>
              <a:buNone/>
              <a:defRPr sz="2800"/>
            </a:pPr>
            <a:r>
              <a:t>	</a:t>
            </a:r>
            <a:r>
              <a:rPr>
                <a:latin typeface="Comic Sans MS"/>
                <a:ea typeface="Comic Sans MS"/>
                <a:cs typeface="Comic Sans MS"/>
                <a:sym typeface="Comic Sans MS"/>
              </a:rPr>
              <a:t>In May all year 1 children will be tested using the government’s phonic screening test.</a:t>
            </a:r>
          </a:p>
          <a:p>
            <a:pPr marL="308608" indent="-308608" defTabSz="411479">
              <a:spcBef>
                <a:spcPts val="600"/>
              </a:spcBef>
              <a:buSzTx/>
              <a:buNone/>
              <a:defRPr sz="28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	The test covers phonic knowledge up to and including phase 5.</a:t>
            </a:r>
          </a:p>
          <a:p>
            <a:pPr marL="308608" indent="-308608" defTabSz="411479">
              <a:spcBef>
                <a:spcPts val="600"/>
              </a:spcBef>
              <a:buSzTx/>
              <a:buNone/>
              <a:defRPr sz="28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	Every child will be given the test which will be done by their class teacher. They will decode real and pseudo words. </a:t>
            </a:r>
          </a:p>
          <a:p>
            <a:pPr marL="308608" indent="-308608" defTabSz="411479">
              <a:spcBef>
                <a:spcPts val="600"/>
              </a:spcBef>
              <a:buSzTx/>
              <a:buNone/>
              <a:defRPr sz="28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	The screening test only tests their ability to decode words using phonics.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57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r>
              <a:t>Glossary !</a:t>
            </a:r>
          </a:p>
        </p:txBody>
      </p:sp>
      <p:sp>
        <p:nvSpPr>
          <p:cNvPr id="70" name="Shape 58"/>
          <p:cNvSpPr txBox="1">
            <a:spLocks noGrp="1"/>
          </p:cNvSpPr>
          <p:nvPr>
            <p:ph type="body" idx="4294967295"/>
          </p:nvPr>
        </p:nvSpPr>
        <p:spPr>
          <a:xfrm>
            <a:off x="0" y="1417634"/>
            <a:ext cx="8686800" cy="470853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274320" indent="-274320" defTabSz="365758">
              <a:spcBef>
                <a:spcPts val="600"/>
              </a:spcBef>
              <a:buSzTx/>
              <a:buNone/>
              <a:defRPr sz="2500">
                <a:solidFill>
                  <a:srgbClr val="008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Grapheme</a:t>
            </a:r>
            <a:r>
              <a:rPr>
                <a:solidFill>
                  <a:srgbClr val="000000"/>
                </a:solidFill>
              </a:rPr>
              <a:t>: the written form of the letter</a:t>
            </a:r>
          </a:p>
          <a:p>
            <a:pPr marL="274320" indent="-274320" defTabSz="365758">
              <a:spcBef>
                <a:spcPts val="600"/>
              </a:spcBef>
              <a:buSzTx/>
              <a:buNone/>
              <a:defRPr sz="2500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Phoneme:</a:t>
            </a:r>
            <a:r>
              <a:rPr>
                <a:solidFill>
                  <a:srgbClr val="000000"/>
                </a:solidFill>
              </a:rPr>
              <a:t> the sound the grapheme(s) make</a:t>
            </a:r>
          </a:p>
          <a:p>
            <a:pPr marL="274320" indent="-274320" defTabSz="365758">
              <a:spcBef>
                <a:spcPts val="600"/>
              </a:spcBef>
              <a:buSzTx/>
              <a:buNone/>
              <a:defRPr sz="2500">
                <a:solidFill>
                  <a:srgbClr val="000090"/>
                </a:solidFill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Digraph:</a:t>
            </a:r>
            <a:r>
              <a:rPr>
                <a:solidFill>
                  <a:srgbClr val="000000"/>
                </a:solidFill>
              </a:rPr>
              <a:t> a phoneme made of 2 graphemes e.g. </a:t>
            </a:r>
            <a:r>
              <a:t>ee </a:t>
            </a:r>
            <a:r>
              <a:rPr>
                <a:solidFill>
                  <a:srgbClr val="000000"/>
                </a:solidFill>
              </a:rPr>
              <a:t>as in f</a:t>
            </a:r>
            <a:r>
              <a:t>ee</a:t>
            </a:r>
            <a:r>
              <a:rPr>
                <a:solidFill>
                  <a:srgbClr val="000000"/>
                </a:solidFill>
              </a:rPr>
              <a:t>t</a:t>
            </a:r>
          </a:p>
          <a:p>
            <a:pPr marL="274320" indent="-274320" defTabSz="365758">
              <a:spcBef>
                <a:spcPts val="600"/>
              </a:spcBef>
              <a:buSzTx/>
              <a:buNone/>
              <a:defRPr sz="2500">
                <a:solidFill>
                  <a:srgbClr val="8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Trigraph:</a:t>
            </a:r>
            <a:r>
              <a:rPr>
                <a:solidFill>
                  <a:srgbClr val="000000"/>
                </a:solidFill>
              </a:rPr>
              <a:t>  a phoneme made of 3 graphemes, e.g. </a:t>
            </a:r>
            <a:r>
              <a:t>igh </a:t>
            </a:r>
            <a:r>
              <a:rPr>
                <a:solidFill>
                  <a:srgbClr val="000000"/>
                </a:solidFill>
              </a:rPr>
              <a:t>as in </a:t>
            </a:r>
            <a:r>
              <a:t>light</a:t>
            </a:r>
          </a:p>
          <a:p>
            <a:pPr marL="274320" indent="-274320" defTabSz="365758">
              <a:spcBef>
                <a:spcPts val="600"/>
              </a:spcBef>
              <a:buSzTx/>
              <a:buNone/>
              <a:defRPr sz="2500">
                <a:solidFill>
                  <a:srgbClr val="660066"/>
                </a:solidFill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Segment</a:t>
            </a:r>
            <a:r>
              <a:rPr>
                <a:solidFill>
                  <a:srgbClr val="000000"/>
                </a:solidFill>
              </a:rPr>
              <a:t>: the art of breaking a word up into its smallest sounds (or phonemes)</a:t>
            </a:r>
          </a:p>
          <a:p>
            <a:pPr marL="274320" indent="-274320" defTabSz="365758">
              <a:spcBef>
                <a:spcPts val="600"/>
              </a:spcBef>
              <a:buSzTx/>
              <a:buNone/>
              <a:defRPr sz="2500">
                <a:solidFill>
                  <a:srgbClr val="984807"/>
                </a:solidFill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Blend:</a:t>
            </a:r>
            <a:r>
              <a:rPr>
                <a:solidFill>
                  <a:srgbClr val="000000"/>
                </a:solidFill>
              </a:rPr>
              <a:t> putting the sounds back together to make a word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60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/>
          </a:p>
        </p:txBody>
      </p:sp>
      <p:sp>
        <p:nvSpPr>
          <p:cNvPr id="73" name="Shape 61"/>
          <p:cNvSpPr txBox="1"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buChar char="•"/>
            </a:pPr>
            <a:endParaRPr/>
          </a:p>
        </p:txBody>
      </p:sp>
      <p:pic>
        <p:nvPicPr>
          <p:cNvPr id="74" name="image2.png" descr="im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0" y="601662"/>
            <a:ext cx="4316413" cy="508793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12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306324">
              <a:defRPr sz="29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r>
              <a:t>Aims </a:t>
            </a:r>
          </a:p>
        </p:txBody>
      </p:sp>
      <p:sp>
        <p:nvSpPr>
          <p:cNvPr id="25" name="Shape 13"/>
          <p:cNvSpPr txBox="1">
            <a:spLocks noGrp="1"/>
          </p:cNvSpPr>
          <p:nvPr>
            <p:ph type="body" idx="4294967295"/>
          </p:nvPr>
        </p:nvSpPr>
        <p:spPr>
          <a:xfrm>
            <a:off x="457200" y="2066925"/>
            <a:ext cx="8229600" cy="405923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572833" indent="-572833" defTabSz="443483">
              <a:spcBef>
                <a:spcPts val="600"/>
              </a:spcBef>
              <a:buChar char="•"/>
              <a:defRPr sz="31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rPr dirty="0"/>
              <a:t>To introduce the key features of each phase of </a:t>
            </a:r>
            <a:r>
              <a:rPr lang="en-GB" dirty="0"/>
              <a:t>L</a:t>
            </a:r>
            <a:r>
              <a:rPr dirty="0" err="1"/>
              <a:t>etters</a:t>
            </a:r>
            <a:r>
              <a:rPr dirty="0"/>
              <a:t> and </a:t>
            </a:r>
            <a:r>
              <a:rPr lang="en-GB" dirty="0"/>
              <a:t>S</a:t>
            </a:r>
            <a:r>
              <a:rPr dirty="0" err="1"/>
              <a:t>ounds</a:t>
            </a:r>
            <a:r>
              <a:rPr dirty="0"/>
              <a:t> (phase 3-6)</a:t>
            </a:r>
          </a:p>
          <a:p>
            <a:pPr marL="572833" indent="-572833" defTabSz="443483">
              <a:spcBef>
                <a:spcPts val="600"/>
              </a:spcBef>
              <a:buChar char="•"/>
              <a:defRPr sz="31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rPr dirty="0"/>
              <a:t>To explore the application of phonics to reading and writing  - how to support your child</a:t>
            </a:r>
            <a:r>
              <a:rPr lang="en-GB" dirty="0"/>
              <a:t> (children)</a:t>
            </a:r>
            <a:r>
              <a:rPr dirty="0"/>
              <a:t> at home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15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>
                <a:solidFill>
                  <a:srgbClr val="8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r>
              <a:t>Phase 3</a:t>
            </a:r>
          </a:p>
        </p:txBody>
      </p:sp>
      <p:sp>
        <p:nvSpPr>
          <p:cNvPr id="28" name="Shape 16"/>
          <p:cNvSpPr txBox="1">
            <a:spLocks noGrp="1"/>
          </p:cNvSpPr>
          <p:nvPr>
            <p:ph type="body" idx="4294967295"/>
          </p:nvPr>
        </p:nvSpPr>
        <p:spPr>
          <a:xfrm>
            <a:off x="457200" y="1417634"/>
            <a:ext cx="8229600" cy="5168906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308608" indent="-308608" defTabSz="411479">
              <a:spcBef>
                <a:spcPts val="600"/>
              </a:spcBef>
              <a:buSzTx/>
              <a:buNone/>
              <a:defRPr sz="28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During phase 3 children are introduced to digraphs and trigraphs.</a:t>
            </a:r>
          </a:p>
          <a:p>
            <a:pPr marL="308608" indent="-308608" defTabSz="411479">
              <a:spcBef>
                <a:spcPts val="600"/>
              </a:spcBef>
              <a:buSzTx/>
              <a:buNone/>
              <a:defRPr sz="28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Can you spot any digraphs in these sentences? Work with a partner.</a:t>
            </a:r>
          </a:p>
          <a:p>
            <a:pPr marL="308608" indent="-308608" defTabSz="411479">
              <a:spcBef>
                <a:spcPts val="600"/>
              </a:spcBef>
              <a:buSzTx/>
              <a:buNone/>
              <a:defRPr sz="2800">
                <a:latin typeface="Comic Sans MS"/>
                <a:ea typeface="Comic Sans MS"/>
                <a:cs typeface="Comic Sans MS"/>
                <a:sym typeface="Comic Sans MS"/>
              </a:defRPr>
            </a:pPr>
            <a:endParaRPr/>
          </a:p>
          <a:p>
            <a:pPr marL="308608" indent="-308608" defTabSz="411479">
              <a:spcBef>
                <a:spcPts val="600"/>
              </a:spcBef>
              <a:buSzTx/>
              <a:buNone/>
              <a:defRPr sz="28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The book was in the church. </a:t>
            </a:r>
          </a:p>
          <a:p>
            <a:pPr marL="308608" indent="-308608" defTabSz="411479">
              <a:spcBef>
                <a:spcPts val="600"/>
              </a:spcBef>
              <a:buSzTx/>
              <a:buNone/>
              <a:defRPr sz="28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The sheep was on the road looking at the thing. </a:t>
            </a:r>
          </a:p>
          <a:p>
            <a:pPr marL="308608" indent="-308608" defTabSz="411479">
              <a:spcBef>
                <a:spcPts val="600"/>
              </a:spcBef>
              <a:buSzTx/>
              <a:buNone/>
              <a:defRPr sz="28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The fox sat in the farmyard to wait for the cow.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18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r>
              <a:t>Phase 3 new graphemes</a:t>
            </a:r>
          </a:p>
        </p:txBody>
      </p:sp>
      <p:sp>
        <p:nvSpPr>
          <p:cNvPr id="31" name="Shape 19"/>
          <p:cNvSpPr txBox="1"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305178" indent="-305178" defTabSz="406908">
              <a:spcBef>
                <a:spcPts val="600"/>
              </a:spcBef>
              <a:buSzTx/>
              <a:buNone/>
              <a:defRPr sz="28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j,v,w,x</a:t>
            </a:r>
          </a:p>
          <a:p>
            <a:pPr marL="305178" indent="-305178" defTabSz="406908">
              <a:spcBef>
                <a:spcPts val="600"/>
              </a:spcBef>
              <a:buSzTx/>
              <a:buNone/>
              <a:defRPr sz="28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y,z,zz,qu</a:t>
            </a:r>
          </a:p>
          <a:p>
            <a:pPr marL="305178" indent="-305178" defTabSz="406908">
              <a:spcBef>
                <a:spcPts val="600"/>
              </a:spcBef>
              <a:buSzTx/>
              <a:buNone/>
              <a:defRPr sz="28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Digraphs: ch, sh, th, ng, oo, oa, ow, ee, ai, 				ar, oi, ur, or, ir, er</a:t>
            </a:r>
          </a:p>
          <a:p>
            <a:pPr marL="305178" indent="-305178" defTabSz="406908">
              <a:spcBef>
                <a:spcPts val="600"/>
              </a:spcBef>
              <a:buSzTx/>
              <a:buNone/>
              <a:defRPr sz="28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Trigraphs: ear, air, igh, ure</a:t>
            </a:r>
          </a:p>
          <a:p>
            <a:pPr marL="305178" indent="-305178" defTabSz="406908">
              <a:spcBef>
                <a:spcPts val="600"/>
              </a:spcBef>
              <a:buSzTx/>
              <a:buNone/>
              <a:defRPr sz="2800">
                <a:latin typeface="Comic Sans MS"/>
                <a:ea typeface="Comic Sans MS"/>
                <a:cs typeface="Comic Sans MS"/>
                <a:sym typeface="Comic Sans MS"/>
              </a:defRPr>
            </a:pPr>
            <a:endParaRPr/>
          </a:p>
          <a:p>
            <a:pPr marL="305178" indent="-305178" defTabSz="406908">
              <a:spcBef>
                <a:spcPts val="600"/>
              </a:spcBef>
              <a:buSzTx/>
              <a:buNone/>
              <a:defRPr sz="28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We also make sure children know the names of the letters as well as the sounds.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21"/>
          <p:cNvSpPr txBox="1"/>
          <p:nvPr/>
        </p:nvSpPr>
        <p:spPr>
          <a:xfrm>
            <a:off x="955674" y="636586"/>
            <a:ext cx="7399340" cy="4498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32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Now we introduce a new term – </a:t>
            </a:r>
            <a:r>
              <a:rPr>
                <a:solidFill>
                  <a:srgbClr val="660066"/>
                </a:solidFill>
              </a:rPr>
              <a:t>split</a:t>
            </a:r>
            <a:r>
              <a:t> </a:t>
            </a:r>
            <a:r>
              <a:rPr>
                <a:solidFill>
                  <a:srgbClr val="660066"/>
                </a:solidFill>
              </a:rPr>
              <a:t>digraph.</a:t>
            </a:r>
            <a:r>
              <a:t> There are 5 split digraphs: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>
              <a:defRPr sz="32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					e-e  a-e  u-e  i-e  o-e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>
              <a:defRPr sz="32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as in Pete, came, cube, fine, bone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>
              <a:defRPr sz="3200">
                <a:latin typeface="Calibri"/>
                <a:ea typeface="Calibri"/>
                <a:cs typeface="Calibri"/>
                <a:sym typeface="Calibri"/>
              </a:defRPr>
            </a:pPr>
            <a:endParaRPr>
              <a:latin typeface="Calibri"/>
              <a:ea typeface="Calibri"/>
              <a:cs typeface="Calibri"/>
              <a:sym typeface="Calibri"/>
            </a:endParaRPr>
          </a:p>
          <a:p>
            <a:pPr>
              <a:defRPr sz="32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Formally known as a magic ‘e’, the ‘e’ at the end of the word turns the short vowel sound into a long vowel sound.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23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r>
              <a:t>Phase 4</a:t>
            </a:r>
          </a:p>
        </p:txBody>
      </p:sp>
      <p:sp>
        <p:nvSpPr>
          <p:cNvPr id="36" name="Shape 24"/>
          <p:cNvSpPr txBox="1"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722862" indent="-722862" defTabSz="398312">
              <a:spcBef>
                <a:spcPts val="500"/>
              </a:spcBef>
              <a:buChar char="•"/>
              <a:defRPr sz="27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During phase 4 children consolidate the previous phases and begin to blend words with adjacent consonants. We start with those with two consonants at the </a:t>
            </a:r>
            <a:r>
              <a:rPr b="1"/>
              <a:t>beginning or the end </a:t>
            </a:r>
            <a:r>
              <a:t>of the word; e.g stop, spot, green, lost, toast.</a:t>
            </a:r>
          </a:p>
          <a:p>
            <a:pPr marL="722862" indent="-722862" defTabSz="398312">
              <a:spcBef>
                <a:spcPts val="500"/>
              </a:spcBef>
              <a:buChar char="•"/>
              <a:defRPr sz="27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Then move on to those with two consonants at the </a:t>
            </a:r>
            <a:r>
              <a:rPr b="1"/>
              <a:t>beginning and end </a:t>
            </a:r>
            <a:r>
              <a:t>of the word: e.g.thump, chest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26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r>
              <a:t>Phase 5</a:t>
            </a:r>
          </a:p>
        </p:txBody>
      </p:sp>
      <p:sp>
        <p:nvSpPr>
          <p:cNvPr id="39" name="Shape 27"/>
          <p:cNvSpPr txBox="1"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305178" indent="-305178" defTabSz="406908">
              <a:spcBef>
                <a:spcPts val="600"/>
              </a:spcBef>
              <a:buSzTx/>
              <a:buNone/>
              <a:defRPr sz="28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New graphemes/phonemes are taught:</a:t>
            </a:r>
          </a:p>
          <a:p>
            <a:pPr marL="305178" indent="-305178" defTabSz="406908">
              <a:spcBef>
                <a:spcPts val="600"/>
              </a:spcBef>
              <a:buChar char="•"/>
              <a:defRPr sz="2800">
                <a:latin typeface="Comic Sans MS"/>
                <a:ea typeface="Comic Sans MS"/>
                <a:cs typeface="Comic Sans MS"/>
                <a:sym typeface="Comic Sans MS"/>
              </a:defRPr>
            </a:pPr>
            <a:endParaRPr/>
          </a:p>
          <a:p>
            <a:pPr marL="305178" indent="-305178" defTabSz="406908">
              <a:spcBef>
                <a:spcPts val="600"/>
              </a:spcBef>
              <a:buSzTx/>
              <a:buNone/>
              <a:defRPr sz="28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		oy  ay  ey  ea  ou  wh  ph  /zh/ au  ie ir ue  aw  ew  oe</a:t>
            </a:r>
          </a:p>
          <a:p>
            <a:pPr marL="305178" indent="-305178" defTabSz="406908">
              <a:spcBef>
                <a:spcPts val="600"/>
              </a:spcBef>
              <a:buSzTx/>
              <a:buNone/>
              <a:defRPr sz="2800">
                <a:latin typeface="Comic Sans MS"/>
                <a:ea typeface="Comic Sans MS"/>
                <a:cs typeface="Comic Sans MS"/>
                <a:sym typeface="Comic Sans MS"/>
              </a:defRPr>
            </a:pPr>
            <a:endParaRPr/>
          </a:p>
          <a:p>
            <a:pPr marL="305178" indent="-305178" defTabSz="406908">
              <a:spcBef>
                <a:spcPts val="600"/>
              </a:spcBef>
              <a:buSzTx/>
              <a:buNone/>
              <a:defRPr sz="28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Alternative vowel pronunciations:</a:t>
            </a:r>
            <a:endParaRPr>
              <a:solidFill>
                <a:srgbClr val="660066"/>
              </a:solidFill>
            </a:endParaRPr>
          </a:p>
          <a:p>
            <a:pPr marL="305178" indent="-305178" defTabSz="406908">
              <a:spcBef>
                <a:spcPts val="600"/>
              </a:spcBef>
              <a:buSzTx/>
              <a:buNone/>
              <a:defRPr sz="2800">
                <a:solidFill>
                  <a:srgbClr val="660066"/>
                </a:solidFill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a as in acorn, </a:t>
            </a:r>
            <a:r>
              <a:rPr>
                <a:solidFill>
                  <a:srgbClr val="000090"/>
                </a:solidFill>
              </a:rPr>
              <a:t>e as in he</a:t>
            </a:r>
            <a:r>
              <a:rPr>
                <a:solidFill>
                  <a:srgbClr val="000000"/>
                </a:solidFill>
              </a:rPr>
              <a:t>, </a:t>
            </a:r>
            <a:r>
              <a:rPr>
                <a:solidFill>
                  <a:srgbClr val="FF0000"/>
                </a:solidFill>
              </a:rPr>
              <a:t>i as in mind</a:t>
            </a:r>
            <a:r>
              <a:rPr>
                <a:solidFill>
                  <a:srgbClr val="000000"/>
                </a:solidFill>
              </a:rPr>
              <a:t>, </a:t>
            </a:r>
            <a:r>
              <a:rPr>
                <a:solidFill>
                  <a:srgbClr val="FF6600"/>
                </a:solidFill>
              </a:rPr>
              <a:t>o as in no</a:t>
            </a:r>
            <a:r>
              <a:rPr>
                <a:solidFill>
                  <a:srgbClr val="000000"/>
                </a:solidFill>
              </a:rPr>
              <a:t>, </a:t>
            </a:r>
            <a:r>
              <a:rPr>
                <a:solidFill>
                  <a:srgbClr val="008000"/>
                </a:solidFill>
              </a:rPr>
              <a:t>u as in unit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29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r>
              <a:t>Phase 5</a:t>
            </a:r>
          </a:p>
        </p:txBody>
      </p:sp>
      <p:sp>
        <p:nvSpPr>
          <p:cNvPr id="42" name="Shape 30"/>
          <p:cNvSpPr txBox="1"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312038" indent="-312038" defTabSz="416051">
              <a:spcBef>
                <a:spcPts val="600"/>
              </a:spcBef>
              <a:buSzTx/>
              <a:buNone/>
              <a:defRPr sz="2900"/>
            </a:pPr>
            <a:r>
              <a:t>	</a:t>
            </a:r>
            <a:r>
              <a:rPr>
                <a:latin typeface="Comic Sans MS"/>
                <a:ea typeface="Comic Sans MS"/>
                <a:cs typeface="Comic Sans MS"/>
                <a:sym typeface="Comic Sans MS"/>
              </a:rPr>
              <a:t>Children begin to understand that there are different ways to write the phonemes that they hear.</a:t>
            </a:r>
          </a:p>
          <a:p>
            <a:pPr marL="312038" indent="-312038" defTabSz="416051">
              <a:spcBef>
                <a:spcPts val="600"/>
              </a:spcBef>
              <a:buSzTx/>
              <a:buNone/>
              <a:defRPr sz="29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For instance: </a:t>
            </a:r>
            <a:r>
              <a:rPr>
                <a:solidFill>
                  <a:srgbClr val="800000"/>
                </a:solidFill>
              </a:rPr>
              <a:t>igh</a:t>
            </a:r>
            <a:r>
              <a:t>  </a:t>
            </a:r>
            <a:r>
              <a:rPr>
                <a:solidFill>
                  <a:srgbClr val="000090"/>
                </a:solidFill>
              </a:rPr>
              <a:t>ie </a:t>
            </a:r>
            <a:r>
              <a:t> </a:t>
            </a:r>
            <a:r>
              <a:rPr>
                <a:solidFill>
                  <a:srgbClr val="660066"/>
                </a:solidFill>
              </a:rPr>
              <a:t>y</a:t>
            </a:r>
            <a:r>
              <a:t>  </a:t>
            </a:r>
            <a:r>
              <a:rPr>
                <a:solidFill>
                  <a:srgbClr val="008000"/>
                </a:solidFill>
              </a:rPr>
              <a:t>i </a:t>
            </a:r>
            <a:r>
              <a:t>  </a:t>
            </a:r>
            <a:r>
              <a:rPr>
                <a:solidFill>
                  <a:srgbClr val="FF6600"/>
                </a:solidFill>
              </a:rPr>
              <a:t>i-e</a:t>
            </a:r>
            <a:r>
              <a:t> all have the same sound: n</a:t>
            </a:r>
            <a:r>
              <a:rPr>
                <a:solidFill>
                  <a:srgbClr val="800000"/>
                </a:solidFill>
              </a:rPr>
              <a:t>igh</a:t>
            </a:r>
            <a:r>
              <a:t>t, </a:t>
            </a:r>
            <a:r>
              <a:rPr>
                <a:solidFill>
                  <a:srgbClr val="000090"/>
                </a:solidFill>
              </a:rPr>
              <a:t>pie,</a:t>
            </a:r>
            <a:r>
              <a:t> tr</a:t>
            </a:r>
            <a:r>
              <a:rPr>
                <a:solidFill>
                  <a:srgbClr val="660066"/>
                </a:solidFill>
              </a:rPr>
              <a:t>y</a:t>
            </a:r>
            <a:r>
              <a:t>, m</a:t>
            </a:r>
            <a:r>
              <a:rPr>
                <a:solidFill>
                  <a:srgbClr val="008000"/>
                </a:solidFill>
              </a:rPr>
              <a:t>i</a:t>
            </a:r>
            <a:r>
              <a:t>nd, p</a:t>
            </a:r>
            <a:r>
              <a:rPr>
                <a:solidFill>
                  <a:srgbClr val="FF6600"/>
                </a:solidFill>
              </a:rPr>
              <a:t>i</a:t>
            </a:r>
            <a:r>
              <a:t>n</a:t>
            </a:r>
            <a:r>
              <a:rPr>
                <a:solidFill>
                  <a:srgbClr val="FF6600"/>
                </a:solidFill>
              </a:rPr>
              <a:t>e</a:t>
            </a:r>
          </a:p>
          <a:p>
            <a:pPr marL="312038" indent="-312038" defTabSz="416051">
              <a:spcBef>
                <a:spcPts val="600"/>
              </a:spcBef>
              <a:buSzTx/>
              <a:buNone/>
              <a:defRPr sz="2900">
                <a:solidFill>
                  <a:srgbClr val="FF6600"/>
                </a:solidFill>
                <a:latin typeface="Comic Sans MS"/>
                <a:ea typeface="Comic Sans MS"/>
                <a:cs typeface="Comic Sans MS"/>
                <a:sym typeface="Comic Sans MS"/>
              </a:defRPr>
            </a:pPr>
            <a:endParaRPr>
              <a:solidFill>
                <a:srgbClr val="FF6600"/>
              </a:solidFill>
            </a:endParaRPr>
          </a:p>
          <a:p>
            <a:pPr marL="312038" indent="-312038" defTabSz="416051">
              <a:spcBef>
                <a:spcPts val="600"/>
              </a:spcBef>
              <a:buSzTx/>
              <a:buNone/>
              <a:defRPr sz="2900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t>Can you write down as many ways as you can think of to make the ‘ee’ sound ?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32"/>
          <p:cNvSpPr txBox="1">
            <a:spLocks noGrp="1"/>
          </p:cNvSpPr>
          <p:nvPr>
            <p:ph type="title" idx="4294967295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r>
              <a:t>Other aspects of phase 5</a:t>
            </a:r>
          </a:p>
        </p:txBody>
      </p:sp>
      <p:sp>
        <p:nvSpPr>
          <p:cNvPr id="45" name="Shape 33"/>
          <p:cNvSpPr txBox="1"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1072895" indent="-1072895" defTabSz="452627">
              <a:spcBef>
                <a:spcPts val="600"/>
              </a:spcBef>
              <a:buChar char="•"/>
              <a:defRPr sz="3168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rPr dirty="0"/>
              <a:t>Teaching two- syllable and three syllable words </a:t>
            </a:r>
            <a:r>
              <a:rPr dirty="0" err="1"/>
              <a:t>i.e</a:t>
            </a:r>
            <a:r>
              <a:rPr dirty="0"/>
              <a:t> thirteen.</a:t>
            </a:r>
            <a:endParaRPr sz="1782" dirty="0"/>
          </a:p>
          <a:p>
            <a:pPr marL="1072895" indent="-1072895" defTabSz="452627">
              <a:spcBef>
                <a:spcPts val="600"/>
              </a:spcBef>
              <a:buChar char="•"/>
              <a:defRPr sz="3168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rPr dirty="0"/>
              <a:t>Unusual graphemes </a:t>
            </a:r>
            <a:r>
              <a:rPr dirty="0" err="1"/>
              <a:t>e.g</a:t>
            </a:r>
            <a:r>
              <a:rPr dirty="0"/>
              <a:t> other ways of writing ai – </a:t>
            </a:r>
            <a:r>
              <a:rPr dirty="0" err="1"/>
              <a:t>aigh</a:t>
            </a:r>
            <a:r>
              <a:rPr dirty="0"/>
              <a:t>(straight), </a:t>
            </a:r>
            <a:r>
              <a:rPr dirty="0" err="1"/>
              <a:t>eigh</a:t>
            </a:r>
            <a:r>
              <a:rPr dirty="0"/>
              <a:t>(eight), e-e(fete), </a:t>
            </a:r>
            <a:r>
              <a:rPr dirty="0" err="1"/>
              <a:t>ey</a:t>
            </a:r>
            <a:r>
              <a:rPr dirty="0"/>
              <a:t>(they)</a:t>
            </a:r>
            <a:endParaRPr lang="en-GB" dirty="0"/>
          </a:p>
          <a:p>
            <a:pPr marL="1072895" indent="-1072895" defTabSz="452627">
              <a:spcBef>
                <a:spcPts val="600"/>
              </a:spcBef>
              <a:buChar char="•"/>
              <a:defRPr sz="3168">
                <a:latin typeface="Comic Sans MS"/>
                <a:ea typeface="Comic Sans MS"/>
                <a:cs typeface="Comic Sans MS"/>
                <a:sym typeface="Comic Sans MS"/>
              </a:defRPr>
            </a:pPr>
            <a:r>
              <a:rPr dirty="0"/>
              <a:t>They learn to make choices about which graphemes to use in their writing using ‘best bet’.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8F8F8F"/>
      </a:accent3>
      <a:accent4>
        <a:srgbClr val="707070"/>
      </a:accent4>
      <a:accent5>
        <a:srgbClr val="B2C0D9"/>
      </a:accent5>
      <a:accent6>
        <a:srgbClr val="AE48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8F8F8F"/>
      </a:accent3>
      <a:accent4>
        <a:srgbClr val="707070"/>
      </a:accent4>
      <a:accent5>
        <a:srgbClr val="B2C0D9"/>
      </a:accent5>
      <a:accent6>
        <a:srgbClr val="AE4846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6EC1DED29ADFC48BB7EE5647AE2E8A6" ma:contentTypeVersion="12" ma:contentTypeDescription="Create a new document." ma:contentTypeScope="" ma:versionID="211dab21b0a9ab4f043e1be551ad8eb6">
  <xsd:schema xmlns:xsd="http://www.w3.org/2001/XMLSchema" xmlns:xs="http://www.w3.org/2001/XMLSchema" xmlns:p="http://schemas.microsoft.com/office/2006/metadata/properties" xmlns:ns2="83617a74-a77e-4919-8b66-851d3d6d4acb" xmlns:ns3="50dfbe7e-40f2-4219-a772-00ed00fde26c" targetNamespace="http://schemas.microsoft.com/office/2006/metadata/properties" ma:root="true" ma:fieldsID="bd5f6ce59610950a9cda72d9f9771975" ns2:_="" ns3:_="">
    <xsd:import namespace="83617a74-a77e-4919-8b66-851d3d6d4acb"/>
    <xsd:import namespace="50dfbe7e-40f2-4219-a772-00ed00fde26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617a74-a77e-4919-8b66-851d3d6d4ac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dfbe7e-40f2-4219-a772-00ed00fde2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6217F8A-8F43-43B7-A220-A56CCB690D2F}"/>
</file>

<file path=customXml/itemProps2.xml><?xml version="1.0" encoding="utf-8"?>
<ds:datastoreItem xmlns:ds="http://schemas.openxmlformats.org/officeDocument/2006/customXml" ds:itemID="{402B4446-111F-414A-9A4C-AD3953F7207D}"/>
</file>

<file path=customXml/itemProps3.xml><?xml version="1.0" encoding="utf-8"?>
<ds:datastoreItem xmlns:ds="http://schemas.openxmlformats.org/officeDocument/2006/customXml" ds:itemID="{C9FCEB08-E94A-457C-A3A2-23C38272ED5F}"/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1043</Words>
  <Application>Microsoft Office PowerPoint</Application>
  <PresentationFormat>On-screen Show (4:3)</PresentationFormat>
  <Paragraphs>144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Comic Sans MS</vt:lpstr>
      <vt:lpstr>Helvetica</vt:lpstr>
      <vt:lpstr>Helvetica Neue</vt:lpstr>
      <vt:lpstr>Default</vt:lpstr>
      <vt:lpstr>Phonics</vt:lpstr>
      <vt:lpstr>Aims </vt:lpstr>
      <vt:lpstr>Phase 3</vt:lpstr>
      <vt:lpstr>Phase 3 new graphemes</vt:lpstr>
      <vt:lpstr>PowerPoint Presentation</vt:lpstr>
      <vt:lpstr>Phase 4</vt:lpstr>
      <vt:lpstr>Phase 5</vt:lpstr>
      <vt:lpstr>Phase 5</vt:lpstr>
      <vt:lpstr>Other aspects of phase 5</vt:lpstr>
      <vt:lpstr>Year 1 grammar</vt:lpstr>
      <vt:lpstr>Tricky words</vt:lpstr>
      <vt:lpstr>High Frequency words</vt:lpstr>
      <vt:lpstr>How to support your child at home</vt:lpstr>
      <vt:lpstr>PowerPoint Presentation</vt:lpstr>
      <vt:lpstr>Using the internet to support learning at home</vt:lpstr>
      <vt:lpstr>Year 1 phonics screening</vt:lpstr>
      <vt:lpstr>Glossary !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Phonics</dc:title>
  <dc:creator>Gabi Manzi - Long Sutton</dc:creator>
  <cp:lastModifiedBy>Gabi Manzi - Long Sutton</cp:lastModifiedBy>
  <cp:revision>6</cp:revision>
  <cp:lastPrinted>2020-10-07T13:46:59Z</cp:lastPrinted>
  <dcterms:modified xsi:type="dcterms:W3CDTF">2020-10-07T17:28:34Z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0x010100D6EC1DED29ADFC48BB7EE5647AE2E8A6</vt:lpwstr>
  </property>
</Properties>
</file>